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37" r:id="rId2"/>
    <p:sldId id="256" r:id="rId3"/>
    <p:sldId id="336" r:id="rId4"/>
    <p:sldId id="259" r:id="rId5"/>
    <p:sldId id="362" r:id="rId6"/>
    <p:sldId id="338" r:id="rId7"/>
    <p:sldId id="340" r:id="rId8"/>
    <p:sldId id="348" r:id="rId9"/>
    <p:sldId id="335" r:id="rId10"/>
    <p:sldId id="341" r:id="rId11"/>
    <p:sldId id="342" r:id="rId12"/>
    <p:sldId id="367" r:id="rId13"/>
    <p:sldId id="358" r:id="rId14"/>
    <p:sldId id="360" r:id="rId15"/>
    <p:sldId id="366" r:id="rId16"/>
    <p:sldId id="343" r:id="rId17"/>
    <p:sldId id="349" r:id="rId18"/>
    <p:sldId id="351" r:id="rId19"/>
    <p:sldId id="352" r:id="rId20"/>
    <p:sldId id="354" r:id="rId21"/>
    <p:sldId id="368" r:id="rId22"/>
    <p:sldId id="353" r:id="rId23"/>
    <p:sldId id="355" r:id="rId24"/>
    <p:sldId id="356" r:id="rId25"/>
    <p:sldId id="359" r:id="rId26"/>
    <p:sldId id="357" r:id="rId27"/>
    <p:sldId id="363" r:id="rId28"/>
    <p:sldId id="365" r:id="rId29"/>
    <p:sldId id="364" r:id="rId30"/>
    <p:sldId id="339" r:id="rId31"/>
    <p:sldId id="34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C39"/>
    <a:srgbClr val="C32F44"/>
    <a:srgbClr val="DC6C7C"/>
    <a:srgbClr val="DCDCDC"/>
    <a:srgbClr val="229AC4"/>
    <a:srgbClr val="B88C00"/>
    <a:srgbClr val="D9112E"/>
    <a:srgbClr val="202833"/>
    <a:srgbClr val="FAAA21"/>
    <a:srgbClr val="00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834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4F77F-5171-4133-B974-E6C3FB9860DA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8086-5501-4AF9-B62F-E3CC9633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8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参考动画来源：</a:t>
            </a:r>
            <a:r>
              <a:rPr lang="en-US" altLang="zh-CN" dirty="0" smtClean="0"/>
              <a:t>http://huaban.com/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931B8-6FDE-4D4A-AB8A-74F6E31100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7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6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9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1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43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8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2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823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74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19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2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7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7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57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9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9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1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D162-5CE8-46AE-8329-82B7EA1D14FD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E5B16-0F33-4EE9-AE34-61D67636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5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743735" y="4361136"/>
            <a:ext cx="4704529" cy="1788646"/>
          </a:xfrm>
          <a:prstGeom prst="rect">
            <a:avLst/>
          </a:prstGeom>
          <a:solidFill>
            <a:srgbClr val="464646"/>
          </a:solidFill>
          <a:ln w="31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2571750 h 6858000"/>
              <a:gd name="connsiteX1" fmla="*/ 5238750 w 12192000"/>
              <a:gd name="connsiteY1" fmla="*/ 3429000 h 6858000"/>
              <a:gd name="connsiteX2" fmla="*/ 6096000 w 12192000"/>
              <a:gd name="connsiteY2" fmla="*/ 4286250 h 6858000"/>
              <a:gd name="connsiteX3" fmla="*/ 6953250 w 12192000"/>
              <a:gd name="connsiteY3" fmla="*/ 3429000 h 6858000"/>
              <a:gd name="connsiteX4" fmla="*/ 6096000 w 12192000"/>
              <a:gd name="connsiteY4" fmla="*/ 257175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2571750"/>
                </a:moveTo>
                <a:cubicBezTo>
                  <a:pt x="5622554" y="2571750"/>
                  <a:pt x="5238750" y="2955554"/>
                  <a:pt x="5238750" y="3429000"/>
                </a:cubicBezTo>
                <a:cubicBezTo>
                  <a:pt x="5238750" y="3902446"/>
                  <a:pt x="5622554" y="4286250"/>
                  <a:pt x="6096000" y="4286250"/>
                </a:cubicBezTo>
                <a:cubicBezTo>
                  <a:pt x="6569446" y="4286250"/>
                  <a:pt x="6953250" y="3902446"/>
                  <a:pt x="6953250" y="3429000"/>
                </a:cubicBezTo>
                <a:cubicBezTo>
                  <a:pt x="6953250" y="2955554"/>
                  <a:pt x="6569446" y="2571750"/>
                  <a:pt x="6096000" y="25717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B2B2B"/>
          </a:solidFill>
          <a:ln w="31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238750" y="2573729"/>
            <a:ext cx="1714500" cy="1714500"/>
          </a:xfrm>
          <a:prstGeom prst="ellipse">
            <a:avLst/>
          </a:prstGeom>
          <a:noFill/>
          <a:ln w="3175" cap="rnd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心圆 3"/>
          <p:cNvSpPr/>
          <p:nvPr/>
        </p:nvSpPr>
        <p:spPr>
          <a:xfrm>
            <a:off x="4350000" y="1683000"/>
            <a:ext cx="3492000" cy="3492000"/>
          </a:xfrm>
          <a:prstGeom prst="donut">
            <a:avLst>
              <a:gd name="adj" fmla="val 16097"/>
            </a:avLst>
          </a:prstGeom>
          <a:solidFill>
            <a:srgbClr val="464646"/>
          </a:solidFill>
          <a:ln w="15875" cap="rnd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8517" y="3121741"/>
            <a:ext cx="167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Opening</a:t>
            </a:r>
            <a:endParaRPr lang="zh-CN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圆环"/>
          <p:cNvGrpSpPr/>
          <p:nvPr/>
        </p:nvGrpSpPr>
        <p:grpSpPr>
          <a:xfrm>
            <a:off x="3860800" y="1193800"/>
            <a:ext cx="4470400" cy="4470400"/>
            <a:chOff x="3860800" y="1193800"/>
            <a:chExt cx="4470400" cy="4470400"/>
          </a:xfrm>
        </p:grpSpPr>
        <p:grpSp>
          <p:nvGrpSpPr>
            <p:cNvPr id="9" name="组合 8"/>
            <p:cNvGrpSpPr/>
            <p:nvPr/>
          </p:nvGrpSpPr>
          <p:grpSpPr>
            <a:xfrm>
              <a:off x="4362600" y="1695600"/>
              <a:ext cx="3466800" cy="3466800"/>
              <a:chOff x="4362600" y="1695600"/>
              <a:chExt cx="3466800" cy="3466800"/>
            </a:xfrm>
          </p:grpSpPr>
          <p:sp>
            <p:nvSpPr>
              <p:cNvPr id="5" name="空心弧 4"/>
              <p:cNvSpPr/>
              <p:nvPr/>
            </p:nvSpPr>
            <p:spPr>
              <a:xfrm>
                <a:off x="4362600" y="1695600"/>
                <a:ext cx="3466800" cy="3466800"/>
              </a:xfrm>
              <a:prstGeom prst="blockArc">
                <a:avLst>
                  <a:gd name="adj1" fmla="val 17245578"/>
                  <a:gd name="adj2" fmla="val 4509115"/>
                  <a:gd name="adj3" fmla="val 15702"/>
                </a:avLst>
              </a:prstGeom>
              <a:solidFill>
                <a:srgbClr val="21C064">
                  <a:alpha val="17000"/>
                </a:srgbClr>
              </a:solidFill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空心弧 6"/>
              <p:cNvSpPr/>
              <p:nvPr/>
            </p:nvSpPr>
            <p:spPr>
              <a:xfrm>
                <a:off x="4368000" y="1701000"/>
                <a:ext cx="3456000" cy="3456000"/>
              </a:xfrm>
              <a:prstGeom prst="blockArc">
                <a:avLst>
                  <a:gd name="adj1" fmla="val 17284454"/>
                  <a:gd name="adj2" fmla="val 4494769"/>
                  <a:gd name="adj3" fmla="val 0"/>
                </a:avLst>
              </a:prstGeom>
              <a:noFill/>
              <a:ln w="19050" cap="rnd">
                <a:solidFill>
                  <a:srgbClr val="21C0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3860800" y="1193800"/>
              <a:ext cx="4470400" cy="4470400"/>
            </a:xfrm>
            <a:prstGeom prst="ellipse">
              <a:avLst/>
            </a:prstGeom>
            <a:noFill/>
            <a:ln w="31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878633" y="39584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14701" y="6004449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75597" y="3198168"/>
            <a:ext cx="49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W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55829" y="31981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7" name="遮罩"/>
          <p:cNvGrpSpPr/>
          <p:nvPr/>
        </p:nvGrpSpPr>
        <p:grpSpPr>
          <a:xfrm rot="19447305">
            <a:off x="3860800" y="1193800"/>
            <a:ext cx="4470400" cy="4470400"/>
            <a:chOff x="3860800" y="1193800"/>
            <a:chExt cx="4470400" cy="4470400"/>
          </a:xfrm>
        </p:grpSpPr>
        <p:grpSp>
          <p:nvGrpSpPr>
            <p:cNvPr id="28" name="组合 27"/>
            <p:cNvGrpSpPr/>
            <p:nvPr/>
          </p:nvGrpSpPr>
          <p:grpSpPr>
            <a:xfrm>
              <a:off x="4362600" y="1695600"/>
              <a:ext cx="3466800" cy="3466800"/>
              <a:chOff x="4362600" y="1695600"/>
              <a:chExt cx="3466800" cy="3466800"/>
            </a:xfrm>
          </p:grpSpPr>
          <p:sp>
            <p:nvSpPr>
              <p:cNvPr id="30" name="空心弧 29"/>
              <p:cNvSpPr/>
              <p:nvPr/>
            </p:nvSpPr>
            <p:spPr>
              <a:xfrm>
                <a:off x="4362600" y="1695600"/>
                <a:ext cx="3466800" cy="3466800"/>
              </a:xfrm>
              <a:prstGeom prst="blockArc">
                <a:avLst>
                  <a:gd name="adj1" fmla="val 17242741"/>
                  <a:gd name="adj2" fmla="val 4511203"/>
                  <a:gd name="adj3" fmla="val 15803"/>
                </a:avLst>
              </a:prstGeom>
              <a:solidFill>
                <a:srgbClr val="464646"/>
              </a:solidFill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空心弧 30"/>
              <p:cNvSpPr/>
              <p:nvPr/>
            </p:nvSpPr>
            <p:spPr>
              <a:xfrm>
                <a:off x="4368000" y="1701000"/>
                <a:ext cx="3456000" cy="3456000"/>
              </a:xfrm>
              <a:prstGeom prst="blockArc">
                <a:avLst>
                  <a:gd name="adj1" fmla="val 17284454"/>
                  <a:gd name="adj2" fmla="val 4466608"/>
                  <a:gd name="adj3" fmla="val 0"/>
                </a:avLst>
              </a:prstGeom>
              <a:noFill/>
              <a:ln w="44450" cap="rnd">
                <a:solidFill>
                  <a:srgbClr val="464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3860800" y="1193800"/>
              <a:ext cx="4470400" cy="4470400"/>
            </a:xfrm>
            <a:prstGeom prst="ellipse">
              <a:avLst/>
            </a:prstGeom>
            <a:noFill/>
            <a:ln w="31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 rot="19447305">
            <a:off x="3860800" y="1193800"/>
            <a:ext cx="4470400" cy="4470400"/>
          </a:xfrm>
          <a:prstGeom prst="ellipse">
            <a:avLst/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492720" y="3101123"/>
            <a:ext cx="1244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B050"/>
                </a:solidFill>
              </a:rPr>
              <a:t>Done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0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5000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22" dur="3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24" dur="3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6666 " pathEditMode="relative" rAng="0" ptsTypes="AA">
                                      <p:cBhvr>
                                        <p:cTn id="29" dur="13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04" b="11727"/>
          <a:stretch/>
        </p:blipFill>
        <p:spPr>
          <a:xfrm>
            <a:off x="0" y="15528"/>
            <a:ext cx="12190413" cy="68437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-11264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48" y="-40742"/>
            <a:ext cx="9524373" cy="68701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5400000">
            <a:off x="-480498" y="813082"/>
            <a:ext cx="3178284" cy="1470636"/>
            <a:chOff x="-19051" y="-423383"/>
            <a:chExt cx="3178284" cy="1470636"/>
          </a:xfrm>
        </p:grpSpPr>
        <p:grpSp>
          <p:nvGrpSpPr>
            <p:cNvPr id="6" name="组合 5"/>
            <p:cNvGrpSpPr/>
            <p:nvPr/>
          </p:nvGrpSpPr>
          <p:grpSpPr>
            <a:xfrm>
              <a:off x="-19051" y="340072"/>
              <a:ext cx="1623000" cy="675969"/>
              <a:chOff x="285749" y="263872"/>
              <a:chExt cx="1623000" cy="675969"/>
            </a:xfrm>
          </p:grpSpPr>
          <p:grpSp>
            <p:nvGrpSpPr>
              <p:cNvPr id="8" name="组合 7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10" name="矩形 9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 rot="10800000">
                <a:off x="1214087" y="263872"/>
                <a:ext cx="677108" cy="63037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08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 rot="16200000">
              <a:off x="1375239" y="-14576"/>
              <a:ext cx="1415772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ER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2097404" y="-69440"/>
              <a:ext cx="1415772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66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0" y="3942237"/>
            <a:ext cx="5852667" cy="25986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5" name="组合 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7" name="组合 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9" name="矩形 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09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插入数据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00" y="990490"/>
            <a:ext cx="7209145" cy="32235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640" y="2994773"/>
            <a:ext cx="7315834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40970" y="4476274"/>
            <a:ext cx="89395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员工信息</a:t>
            </a:r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查询</a:t>
            </a:r>
            <a:endParaRPr lang="en-US" altLang="zh-CN" sz="6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俞江一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03372" y="1751311"/>
            <a:ext cx="1778000" cy="1778000"/>
            <a:chOff x="5159830" y="1574801"/>
            <a:chExt cx="1778000" cy="1778000"/>
          </a:xfrm>
          <a:solidFill>
            <a:srgbClr val="EE1C39"/>
          </a:solidFill>
        </p:grpSpPr>
        <p:sp>
          <p:nvSpPr>
            <p:cNvPr id="17" name="椭圆 16"/>
            <p:cNvSpPr/>
            <p:nvPr/>
          </p:nvSpPr>
          <p:spPr>
            <a:xfrm>
              <a:off x="5159830" y="1574801"/>
              <a:ext cx="1778000" cy="17780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Freeform 106"/>
            <p:cNvSpPr>
              <a:spLocks/>
            </p:cNvSpPr>
            <p:nvPr/>
          </p:nvSpPr>
          <p:spPr bwMode="auto">
            <a:xfrm>
              <a:off x="6048830" y="2459186"/>
              <a:ext cx="0" cy="9231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7"/>
            <p:cNvSpPr>
              <a:spLocks/>
            </p:cNvSpPr>
            <p:nvPr/>
          </p:nvSpPr>
          <p:spPr bwMode="auto">
            <a:xfrm>
              <a:off x="6048830" y="24638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91810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31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5" name="组合 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7" name="组合 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9" name="矩形 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10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员工信息查询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34" y="1678519"/>
            <a:ext cx="7658764" cy="22557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r="2728"/>
          <a:stretch/>
        </p:blipFill>
        <p:spPr>
          <a:xfrm>
            <a:off x="2146211" y="4348304"/>
            <a:ext cx="7701877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9535"/>
          <a:stretch/>
        </p:blipFill>
        <p:spPr>
          <a:xfrm>
            <a:off x="1912257" y="1517904"/>
            <a:ext cx="8777079" cy="24918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r="11298"/>
          <a:stretch/>
        </p:blipFill>
        <p:spPr>
          <a:xfrm>
            <a:off x="1910777" y="4499496"/>
            <a:ext cx="8778559" cy="176725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16" name="组合 15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10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员工信息查询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3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40970" y="4476274"/>
            <a:ext cx="89395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图书信息</a:t>
            </a:r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查询</a:t>
            </a:r>
            <a:endParaRPr lang="en-US" altLang="zh-CN" sz="6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耿雅典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03372" y="1751311"/>
            <a:ext cx="1778000" cy="1778000"/>
            <a:chOff x="5159830" y="1574801"/>
            <a:chExt cx="1778000" cy="1778000"/>
          </a:xfrm>
          <a:solidFill>
            <a:srgbClr val="EE1C39"/>
          </a:solidFill>
        </p:grpSpPr>
        <p:sp>
          <p:nvSpPr>
            <p:cNvPr id="17" name="椭圆 16"/>
            <p:cNvSpPr/>
            <p:nvPr/>
          </p:nvSpPr>
          <p:spPr>
            <a:xfrm>
              <a:off x="5159830" y="1574801"/>
              <a:ext cx="1778000" cy="17780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Freeform 106"/>
            <p:cNvSpPr>
              <a:spLocks/>
            </p:cNvSpPr>
            <p:nvPr/>
          </p:nvSpPr>
          <p:spPr bwMode="auto">
            <a:xfrm>
              <a:off x="6048830" y="2459186"/>
              <a:ext cx="0" cy="9231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7"/>
            <p:cNvSpPr>
              <a:spLocks/>
            </p:cNvSpPr>
            <p:nvPr/>
          </p:nvSpPr>
          <p:spPr bwMode="auto">
            <a:xfrm>
              <a:off x="6048830" y="24638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91810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05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5" name="组合 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7" name="组合 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9" name="矩形 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11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图书信息查询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4732"/>
          <a:stretch/>
        </p:blipFill>
        <p:spPr>
          <a:xfrm>
            <a:off x="1677101" y="1282991"/>
            <a:ext cx="8436163" cy="169940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r="2657"/>
          <a:stretch/>
        </p:blipFill>
        <p:spPr>
          <a:xfrm>
            <a:off x="1677101" y="3175887"/>
            <a:ext cx="8427019" cy="16841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01" y="5053542"/>
            <a:ext cx="8436071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r="1718"/>
          <a:stretch/>
        </p:blipFill>
        <p:spPr>
          <a:xfrm>
            <a:off x="2068481" y="1506199"/>
            <a:ext cx="7916767" cy="20956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481" y="4035258"/>
            <a:ext cx="7933107" cy="214140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0" name="组合 19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11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图书信息查询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17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027" y="1545336"/>
            <a:ext cx="8284620" cy="13394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24" y="3328920"/>
            <a:ext cx="8284624" cy="10367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t="24110"/>
          <a:stretch/>
        </p:blipFill>
        <p:spPr>
          <a:xfrm>
            <a:off x="1793027" y="4809744"/>
            <a:ext cx="8284620" cy="139946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17" name="组合 16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19" name="组合 18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11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图书信息查询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969" y="1521582"/>
            <a:ext cx="7178662" cy="16460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969" y="3465513"/>
            <a:ext cx="7193903" cy="118120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969" y="5061152"/>
            <a:ext cx="7178662" cy="121168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18" name="组合 17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0" name="组合 19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11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图书信息查询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282D38"/>
          </a:fgClr>
          <a:bgClr>
            <a:srgbClr val="0B0D0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552950" y="0"/>
            <a:ext cx="7639052" cy="967195"/>
            <a:chOff x="4067174" y="0"/>
            <a:chExt cx="8124827" cy="1028700"/>
          </a:xfrm>
        </p:grpSpPr>
        <p:sp>
          <p:nvSpPr>
            <p:cNvPr id="17" name="任意多边形 16"/>
            <p:cNvSpPr/>
            <p:nvPr/>
          </p:nvSpPr>
          <p:spPr>
            <a:xfrm>
              <a:off x="4067174" y="0"/>
              <a:ext cx="8124825" cy="723900"/>
            </a:xfrm>
            <a:custGeom>
              <a:avLst/>
              <a:gdLst>
                <a:gd name="connsiteX0" fmla="*/ 407194 w 8128000"/>
                <a:gd name="connsiteY0" fmla="*/ 0 h 723900"/>
                <a:gd name="connsiteX1" fmla="*/ 8128000 w 8128000"/>
                <a:gd name="connsiteY1" fmla="*/ 0 h 723900"/>
                <a:gd name="connsiteX2" fmla="*/ 8128000 w 8128000"/>
                <a:gd name="connsiteY2" fmla="*/ 723900 h 723900"/>
                <a:gd name="connsiteX3" fmla="*/ 0 w 8128000"/>
                <a:gd name="connsiteY3" fmla="*/ 723900 h 723900"/>
                <a:gd name="connsiteX0" fmla="*/ 435814 w 8156620"/>
                <a:gd name="connsiteY0" fmla="*/ 0 h 723900"/>
                <a:gd name="connsiteX1" fmla="*/ 8156620 w 8156620"/>
                <a:gd name="connsiteY1" fmla="*/ 0 h 723900"/>
                <a:gd name="connsiteX2" fmla="*/ 8156620 w 8156620"/>
                <a:gd name="connsiteY2" fmla="*/ 723900 h 723900"/>
                <a:gd name="connsiteX3" fmla="*/ 0 w 8156620"/>
                <a:gd name="connsiteY3" fmla="*/ 704850 h 723900"/>
                <a:gd name="connsiteX4" fmla="*/ 435814 w 8156620"/>
                <a:gd name="connsiteY4" fmla="*/ 0 h 723900"/>
                <a:gd name="connsiteX0" fmla="*/ 435814 w 8156620"/>
                <a:gd name="connsiteY0" fmla="*/ 0 h 723900"/>
                <a:gd name="connsiteX1" fmla="*/ 8156620 w 8156620"/>
                <a:gd name="connsiteY1" fmla="*/ 0 h 723900"/>
                <a:gd name="connsiteX2" fmla="*/ 8156620 w 8156620"/>
                <a:gd name="connsiteY2" fmla="*/ 723900 h 723900"/>
                <a:gd name="connsiteX3" fmla="*/ 0 w 8156620"/>
                <a:gd name="connsiteY3" fmla="*/ 704850 h 723900"/>
                <a:gd name="connsiteX4" fmla="*/ 435814 w 8156620"/>
                <a:gd name="connsiteY4" fmla="*/ 0 h 723900"/>
                <a:gd name="connsiteX0" fmla="*/ 435814 w 8156620"/>
                <a:gd name="connsiteY0" fmla="*/ 0 h 723900"/>
                <a:gd name="connsiteX1" fmla="*/ 8156620 w 8156620"/>
                <a:gd name="connsiteY1" fmla="*/ 0 h 723900"/>
                <a:gd name="connsiteX2" fmla="*/ 8156620 w 8156620"/>
                <a:gd name="connsiteY2" fmla="*/ 723900 h 723900"/>
                <a:gd name="connsiteX3" fmla="*/ 0 w 8156620"/>
                <a:gd name="connsiteY3" fmla="*/ 704850 h 723900"/>
                <a:gd name="connsiteX4" fmla="*/ 435814 w 8156620"/>
                <a:gd name="connsiteY4" fmla="*/ 0 h 723900"/>
                <a:gd name="connsiteX0" fmla="*/ 416734 w 8137540"/>
                <a:gd name="connsiteY0" fmla="*/ 0 h 723900"/>
                <a:gd name="connsiteX1" fmla="*/ 8137540 w 8137540"/>
                <a:gd name="connsiteY1" fmla="*/ 0 h 723900"/>
                <a:gd name="connsiteX2" fmla="*/ 8137540 w 8137540"/>
                <a:gd name="connsiteY2" fmla="*/ 723900 h 723900"/>
                <a:gd name="connsiteX3" fmla="*/ 0 w 8137540"/>
                <a:gd name="connsiteY3" fmla="*/ 704850 h 723900"/>
                <a:gd name="connsiteX4" fmla="*/ 416734 w 8137540"/>
                <a:gd name="connsiteY4" fmla="*/ 0 h 723900"/>
                <a:gd name="connsiteX0" fmla="*/ 416734 w 8137540"/>
                <a:gd name="connsiteY0" fmla="*/ 0 h 723900"/>
                <a:gd name="connsiteX1" fmla="*/ 8137540 w 8137540"/>
                <a:gd name="connsiteY1" fmla="*/ 0 h 723900"/>
                <a:gd name="connsiteX2" fmla="*/ 8137540 w 8137540"/>
                <a:gd name="connsiteY2" fmla="*/ 723900 h 723900"/>
                <a:gd name="connsiteX3" fmla="*/ 0 w 8137540"/>
                <a:gd name="connsiteY3" fmla="*/ 704850 h 723900"/>
                <a:gd name="connsiteX4" fmla="*/ 416734 w 8137540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540" h="723900">
                  <a:moveTo>
                    <a:pt x="416734" y="0"/>
                  </a:moveTo>
                  <a:lnTo>
                    <a:pt x="8137540" y="0"/>
                  </a:lnTo>
                  <a:lnTo>
                    <a:pt x="8137540" y="723900"/>
                  </a:lnTo>
                  <a:lnTo>
                    <a:pt x="0" y="704850"/>
                  </a:lnTo>
                  <a:cubicBezTo>
                    <a:pt x="107111" y="473075"/>
                    <a:pt x="281003" y="241300"/>
                    <a:pt x="416734" y="0"/>
                  </a:cubicBezTo>
                  <a:close/>
                </a:path>
              </a:pathLst>
            </a:custGeom>
            <a:solidFill>
              <a:srgbClr val="981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076700" y="434974"/>
              <a:ext cx="8115301" cy="593726"/>
            </a:xfrm>
            <a:custGeom>
              <a:avLst/>
              <a:gdLst>
                <a:gd name="connsiteX0" fmla="*/ 270626 w 8115301"/>
                <a:gd name="connsiteY0" fmla="*/ 0 h 675970"/>
                <a:gd name="connsiteX1" fmla="*/ 309120 w 8115301"/>
                <a:gd name="connsiteY1" fmla="*/ 0 h 675970"/>
                <a:gd name="connsiteX2" fmla="*/ 8115301 w 8115301"/>
                <a:gd name="connsiteY2" fmla="*/ 0 h 675970"/>
                <a:gd name="connsiteX3" fmla="*/ 8115301 w 8115301"/>
                <a:gd name="connsiteY3" fmla="*/ 675969 h 675970"/>
                <a:gd name="connsiteX4" fmla="*/ 309129 w 8115301"/>
                <a:gd name="connsiteY4" fmla="*/ 675969 h 675970"/>
                <a:gd name="connsiteX5" fmla="*/ 309120 w 8115301"/>
                <a:gd name="connsiteY5" fmla="*/ 675970 h 675970"/>
                <a:gd name="connsiteX6" fmla="*/ 309111 w 8115301"/>
                <a:gd name="connsiteY6" fmla="*/ 675969 h 675970"/>
                <a:gd name="connsiteX7" fmla="*/ 270626 w 8115301"/>
                <a:gd name="connsiteY7" fmla="*/ 675969 h 675970"/>
                <a:gd name="connsiteX8" fmla="*/ 270626 w 8115301"/>
                <a:gd name="connsiteY8" fmla="*/ 671727 h 675970"/>
                <a:gd name="connsiteX9" fmla="*/ 246821 w 8115301"/>
                <a:gd name="connsiteY9" fmla="*/ 669103 h 675970"/>
                <a:gd name="connsiteX10" fmla="*/ 0 w 8115301"/>
                <a:gd name="connsiteY10" fmla="*/ 337985 h 675970"/>
                <a:gd name="connsiteX11" fmla="*/ 246821 w 8115301"/>
                <a:gd name="connsiteY11" fmla="*/ 6867 h 675970"/>
                <a:gd name="connsiteX12" fmla="*/ 270626 w 8115301"/>
                <a:gd name="connsiteY12" fmla="*/ 4243 h 67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5301" h="675970">
                  <a:moveTo>
                    <a:pt x="270626" y="0"/>
                  </a:moveTo>
                  <a:lnTo>
                    <a:pt x="309120" y="0"/>
                  </a:lnTo>
                  <a:lnTo>
                    <a:pt x="8115301" y="0"/>
                  </a:lnTo>
                  <a:lnTo>
                    <a:pt x="8115301" y="675969"/>
                  </a:lnTo>
                  <a:lnTo>
                    <a:pt x="309129" y="675969"/>
                  </a:lnTo>
                  <a:lnTo>
                    <a:pt x="309120" y="675970"/>
                  </a:lnTo>
                  <a:lnTo>
                    <a:pt x="309111" y="675969"/>
                  </a:lnTo>
                  <a:lnTo>
                    <a:pt x="270626" y="675969"/>
                  </a:lnTo>
                  <a:lnTo>
                    <a:pt x="270626" y="671727"/>
                  </a:lnTo>
                  <a:lnTo>
                    <a:pt x="246821" y="669103"/>
                  </a:lnTo>
                  <a:cubicBezTo>
                    <a:pt x="105961" y="637588"/>
                    <a:pt x="0" y="501316"/>
                    <a:pt x="0" y="337985"/>
                  </a:cubicBezTo>
                  <a:cubicBezTo>
                    <a:pt x="0" y="174654"/>
                    <a:pt x="105961" y="38383"/>
                    <a:pt x="246821" y="6867"/>
                  </a:cubicBezTo>
                  <a:lnTo>
                    <a:pt x="270626" y="4243"/>
                  </a:lnTo>
                  <a:close/>
                </a:path>
              </a:pathLst>
            </a:cu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flipH="1" flipV="1">
            <a:off x="0" y="5832074"/>
            <a:ext cx="9772650" cy="1026584"/>
            <a:chOff x="4067174" y="0"/>
            <a:chExt cx="9258302" cy="1028701"/>
          </a:xfrm>
        </p:grpSpPr>
        <p:sp>
          <p:nvSpPr>
            <p:cNvPr id="24" name="任意多边形 23"/>
            <p:cNvSpPr/>
            <p:nvPr/>
          </p:nvSpPr>
          <p:spPr>
            <a:xfrm>
              <a:off x="4067174" y="0"/>
              <a:ext cx="9258302" cy="723900"/>
            </a:xfrm>
            <a:custGeom>
              <a:avLst/>
              <a:gdLst>
                <a:gd name="connsiteX0" fmla="*/ 407194 w 8128000"/>
                <a:gd name="connsiteY0" fmla="*/ 0 h 723900"/>
                <a:gd name="connsiteX1" fmla="*/ 8128000 w 8128000"/>
                <a:gd name="connsiteY1" fmla="*/ 0 h 723900"/>
                <a:gd name="connsiteX2" fmla="*/ 8128000 w 8128000"/>
                <a:gd name="connsiteY2" fmla="*/ 723900 h 723900"/>
                <a:gd name="connsiteX3" fmla="*/ 0 w 8128000"/>
                <a:gd name="connsiteY3" fmla="*/ 723900 h 723900"/>
                <a:gd name="connsiteX0" fmla="*/ 435814 w 8156620"/>
                <a:gd name="connsiteY0" fmla="*/ 0 h 723900"/>
                <a:gd name="connsiteX1" fmla="*/ 8156620 w 8156620"/>
                <a:gd name="connsiteY1" fmla="*/ 0 h 723900"/>
                <a:gd name="connsiteX2" fmla="*/ 8156620 w 8156620"/>
                <a:gd name="connsiteY2" fmla="*/ 723900 h 723900"/>
                <a:gd name="connsiteX3" fmla="*/ 0 w 8156620"/>
                <a:gd name="connsiteY3" fmla="*/ 704850 h 723900"/>
                <a:gd name="connsiteX4" fmla="*/ 435814 w 8156620"/>
                <a:gd name="connsiteY4" fmla="*/ 0 h 723900"/>
                <a:gd name="connsiteX0" fmla="*/ 435814 w 8156620"/>
                <a:gd name="connsiteY0" fmla="*/ 0 h 723900"/>
                <a:gd name="connsiteX1" fmla="*/ 8156620 w 8156620"/>
                <a:gd name="connsiteY1" fmla="*/ 0 h 723900"/>
                <a:gd name="connsiteX2" fmla="*/ 8156620 w 8156620"/>
                <a:gd name="connsiteY2" fmla="*/ 723900 h 723900"/>
                <a:gd name="connsiteX3" fmla="*/ 0 w 8156620"/>
                <a:gd name="connsiteY3" fmla="*/ 704850 h 723900"/>
                <a:gd name="connsiteX4" fmla="*/ 435814 w 8156620"/>
                <a:gd name="connsiteY4" fmla="*/ 0 h 723900"/>
                <a:gd name="connsiteX0" fmla="*/ 435814 w 8156620"/>
                <a:gd name="connsiteY0" fmla="*/ 0 h 723900"/>
                <a:gd name="connsiteX1" fmla="*/ 8156620 w 8156620"/>
                <a:gd name="connsiteY1" fmla="*/ 0 h 723900"/>
                <a:gd name="connsiteX2" fmla="*/ 8156620 w 8156620"/>
                <a:gd name="connsiteY2" fmla="*/ 723900 h 723900"/>
                <a:gd name="connsiteX3" fmla="*/ 0 w 8156620"/>
                <a:gd name="connsiteY3" fmla="*/ 704850 h 723900"/>
                <a:gd name="connsiteX4" fmla="*/ 435814 w 8156620"/>
                <a:gd name="connsiteY4" fmla="*/ 0 h 723900"/>
                <a:gd name="connsiteX0" fmla="*/ 416734 w 8137540"/>
                <a:gd name="connsiteY0" fmla="*/ 0 h 723900"/>
                <a:gd name="connsiteX1" fmla="*/ 8137540 w 8137540"/>
                <a:gd name="connsiteY1" fmla="*/ 0 h 723900"/>
                <a:gd name="connsiteX2" fmla="*/ 8137540 w 8137540"/>
                <a:gd name="connsiteY2" fmla="*/ 723900 h 723900"/>
                <a:gd name="connsiteX3" fmla="*/ 0 w 8137540"/>
                <a:gd name="connsiteY3" fmla="*/ 704850 h 723900"/>
                <a:gd name="connsiteX4" fmla="*/ 416734 w 8137540"/>
                <a:gd name="connsiteY4" fmla="*/ 0 h 723900"/>
                <a:gd name="connsiteX0" fmla="*/ 416734 w 8137540"/>
                <a:gd name="connsiteY0" fmla="*/ 0 h 723900"/>
                <a:gd name="connsiteX1" fmla="*/ 8137540 w 8137540"/>
                <a:gd name="connsiteY1" fmla="*/ 0 h 723900"/>
                <a:gd name="connsiteX2" fmla="*/ 8137540 w 8137540"/>
                <a:gd name="connsiteY2" fmla="*/ 723900 h 723900"/>
                <a:gd name="connsiteX3" fmla="*/ 0 w 8137540"/>
                <a:gd name="connsiteY3" fmla="*/ 704850 h 723900"/>
                <a:gd name="connsiteX4" fmla="*/ 416734 w 8137540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540" h="723900">
                  <a:moveTo>
                    <a:pt x="416734" y="0"/>
                  </a:moveTo>
                  <a:lnTo>
                    <a:pt x="8137540" y="0"/>
                  </a:lnTo>
                  <a:lnTo>
                    <a:pt x="8137540" y="723900"/>
                  </a:lnTo>
                  <a:lnTo>
                    <a:pt x="0" y="704850"/>
                  </a:lnTo>
                  <a:cubicBezTo>
                    <a:pt x="107111" y="473075"/>
                    <a:pt x="281003" y="241300"/>
                    <a:pt x="416734" y="0"/>
                  </a:cubicBezTo>
                  <a:close/>
                </a:path>
              </a:pathLst>
            </a:custGeom>
            <a:solidFill>
              <a:srgbClr val="981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076700" y="434975"/>
              <a:ext cx="9248776" cy="593726"/>
            </a:xfrm>
            <a:custGeom>
              <a:avLst/>
              <a:gdLst>
                <a:gd name="connsiteX0" fmla="*/ 270626 w 8115301"/>
                <a:gd name="connsiteY0" fmla="*/ 0 h 675970"/>
                <a:gd name="connsiteX1" fmla="*/ 309120 w 8115301"/>
                <a:gd name="connsiteY1" fmla="*/ 0 h 675970"/>
                <a:gd name="connsiteX2" fmla="*/ 8115301 w 8115301"/>
                <a:gd name="connsiteY2" fmla="*/ 0 h 675970"/>
                <a:gd name="connsiteX3" fmla="*/ 8115301 w 8115301"/>
                <a:gd name="connsiteY3" fmla="*/ 675969 h 675970"/>
                <a:gd name="connsiteX4" fmla="*/ 309129 w 8115301"/>
                <a:gd name="connsiteY4" fmla="*/ 675969 h 675970"/>
                <a:gd name="connsiteX5" fmla="*/ 309120 w 8115301"/>
                <a:gd name="connsiteY5" fmla="*/ 675970 h 675970"/>
                <a:gd name="connsiteX6" fmla="*/ 309111 w 8115301"/>
                <a:gd name="connsiteY6" fmla="*/ 675969 h 675970"/>
                <a:gd name="connsiteX7" fmla="*/ 270626 w 8115301"/>
                <a:gd name="connsiteY7" fmla="*/ 675969 h 675970"/>
                <a:gd name="connsiteX8" fmla="*/ 270626 w 8115301"/>
                <a:gd name="connsiteY8" fmla="*/ 671727 h 675970"/>
                <a:gd name="connsiteX9" fmla="*/ 246821 w 8115301"/>
                <a:gd name="connsiteY9" fmla="*/ 669103 h 675970"/>
                <a:gd name="connsiteX10" fmla="*/ 0 w 8115301"/>
                <a:gd name="connsiteY10" fmla="*/ 337985 h 675970"/>
                <a:gd name="connsiteX11" fmla="*/ 246821 w 8115301"/>
                <a:gd name="connsiteY11" fmla="*/ 6867 h 675970"/>
                <a:gd name="connsiteX12" fmla="*/ 270626 w 8115301"/>
                <a:gd name="connsiteY12" fmla="*/ 4243 h 67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5301" h="675970">
                  <a:moveTo>
                    <a:pt x="270626" y="0"/>
                  </a:moveTo>
                  <a:lnTo>
                    <a:pt x="309120" y="0"/>
                  </a:lnTo>
                  <a:lnTo>
                    <a:pt x="8115301" y="0"/>
                  </a:lnTo>
                  <a:lnTo>
                    <a:pt x="8115301" y="675969"/>
                  </a:lnTo>
                  <a:lnTo>
                    <a:pt x="309129" y="675969"/>
                  </a:lnTo>
                  <a:lnTo>
                    <a:pt x="309120" y="675970"/>
                  </a:lnTo>
                  <a:lnTo>
                    <a:pt x="309111" y="675969"/>
                  </a:lnTo>
                  <a:lnTo>
                    <a:pt x="270626" y="675969"/>
                  </a:lnTo>
                  <a:lnTo>
                    <a:pt x="270626" y="671727"/>
                  </a:lnTo>
                  <a:lnTo>
                    <a:pt x="246821" y="669103"/>
                  </a:lnTo>
                  <a:cubicBezTo>
                    <a:pt x="105961" y="637588"/>
                    <a:pt x="0" y="501316"/>
                    <a:pt x="0" y="337985"/>
                  </a:cubicBezTo>
                  <a:cubicBezTo>
                    <a:pt x="0" y="174654"/>
                    <a:pt x="105961" y="38383"/>
                    <a:pt x="246821" y="6867"/>
                  </a:cubicBezTo>
                  <a:lnTo>
                    <a:pt x="270626" y="4243"/>
                  </a:lnTo>
                  <a:close/>
                </a:path>
              </a:pathLst>
            </a:custGeom>
            <a:solidFill>
              <a:srgbClr val="EE1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43626" y="1774614"/>
            <a:ext cx="1672257" cy="1678229"/>
            <a:chOff x="2720975" y="1514475"/>
            <a:chExt cx="889000" cy="892175"/>
          </a:xfrm>
          <a:solidFill>
            <a:srgbClr val="EE1C39"/>
          </a:solidFill>
        </p:grpSpPr>
        <p:sp>
          <p:nvSpPr>
            <p:cNvPr id="44" name="Freeform 105"/>
            <p:cNvSpPr>
              <a:spLocks noEditPoints="1"/>
            </p:cNvSpPr>
            <p:nvPr/>
          </p:nvSpPr>
          <p:spPr bwMode="auto">
            <a:xfrm>
              <a:off x="2720975" y="1514475"/>
              <a:ext cx="889000" cy="892175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21 h 235"/>
                <a:gd name="T12" fmla="*/ 20 w 234"/>
                <a:gd name="T13" fmla="*/ 118 h 235"/>
                <a:gd name="T14" fmla="*/ 117 w 234"/>
                <a:gd name="T15" fmla="*/ 215 h 235"/>
                <a:gd name="T16" fmla="*/ 214 w 234"/>
                <a:gd name="T17" fmla="*/ 118 h 235"/>
                <a:gd name="T18" fmla="*/ 117 w 234"/>
                <a:gd name="T19" fmla="*/ 2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3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3"/>
                    <a:pt x="182" y="235"/>
                    <a:pt x="117" y="235"/>
                  </a:cubicBezTo>
                  <a:moveTo>
                    <a:pt x="117" y="21"/>
                  </a:moveTo>
                  <a:cubicBezTo>
                    <a:pt x="63" y="21"/>
                    <a:pt x="20" y="64"/>
                    <a:pt x="20" y="118"/>
                  </a:cubicBezTo>
                  <a:cubicBezTo>
                    <a:pt x="20" y="171"/>
                    <a:pt x="63" y="215"/>
                    <a:pt x="117" y="215"/>
                  </a:cubicBezTo>
                  <a:cubicBezTo>
                    <a:pt x="170" y="215"/>
                    <a:pt x="214" y="171"/>
                    <a:pt x="214" y="118"/>
                  </a:cubicBezTo>
                  <a:cubicBezTo>
                    <a:pt x="214" y="64"/>
                    <a:pt x="170" y="21"/>
                    <a:pt x="117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6"/>
            <p:cNvSpPr>
              <a:spLocks/>
            </p:cNvSpPr>
            <p:nvPr/>
          </p:nvSpPr>
          <p:spPr bwMode="auto">
            <a:xfrm>
              <a:off x="3086100" y="200818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7"/>
            <p:cNvSpPr>
              <a:spLocks/>
            </p:cNvSpPr>
            <p:nvPr/>
          </p:nvSpPr>
          <p:spPr bwMode="auto">
            <a:xfrm>
              <a:off x="3244850" y="19177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08"/>
            <p:cNvSpPr>
              <a:spLocks/>
            </p:cNvSpPr>
            <p:nvPr/>
          </p:nvSpPr>
          <p:spPr bwMode="auto">
            <a:xfrm>
              <a:off x="2906713" y="1830388"/>
              <a:ext cx="517525" cy="265113"/>
            </a:xfrm>
            <a:custGeom>
              <a:avLst/>
              <a:gdLst>
                <a:gd name="T0" fmla="*/ 136 w 136"/>
                <a:gd name="T1" fmla="*/ 23 h 70"/>
                <a:gd name="T2" fmla="*/ 89 w 136"/>
                <a:gd name="T3" fmla="*/ 23 h 70"/>
                <a:gd name="T4" fmla="*/ 89 w 136"/>
                <a:gd name="T5" fmla="*/ 25 h 70"/>
                <a:gd name="T6" fmla="*/ 89 w 136"/>
                <a:gd name="T7" fmla="*/ 26 h 70"/>
                <a:gd name="T8" fmla="*/ 89 w 136"/>
                <a:gd name="T9" fmla="*/ 46 h 70"/>
                <a:gd name="T10" fmla="*/ 78 w 136"/>
                <a:gd name="T11" fmla="*/ 49 h 70"/>
                <a:gd name="T12" fmla="*/ 77 w 136"/>
                <a:gd name="T13" fmla="*/ 44 h 70"/>
                <a:gd name="T14" fmla="*/ 77 w 136"/>
                <a:gd name="T15" fmla="*/ 26 h 70"/>
                <a:gd name="T16" fmla="*/ 77 w 136"/>
                <a:gd name="T17" fmla="*/ 24 h 70"/>
                <a:gd name="T18" fmla="*/ 53 w 136"/>
                <a:gd name="T19" fmla="*/ 0 h 70"/>
                <a:gd name="T20" fmla="*/ 29 w 136"/>
                <a:gd name="T21" fmla="*/ 24 h 70"/>
                <a:gd name="T22" fmla="*/ 29 w 136"/>
                <a:gd name="T23" fmla="*/ 25 h 70"/>
                <a:gd name="T24" fmla="*/ 29 w 136"/>
                <a:gd name="T25" fmla="*/ 26 h 70"/>
                <a:gd name="T26" fmla="*/ 29 w 136"/>
                <a:gd name="T27" fmla="*/ 44 h 70"/>
                <a:gd name="T28" fmla="*/ 23 w 136"/>
                <a:gd name="T29" fmla="*/ 52 h 70"/>
                <a:gd name="T30" fmla="*/ 17 w 136"/>
                <a:gd name="T31" fmla="*/ 46 h 70"/>
                <a:gd name="T32" fmla="*/ 17 w 136"/>
                <a:gd name="T33" fmla="*/ 18 h 70"/>
                <a:gd name="T34" fmla="*/ 9 w 136"/>
                <a:gd name="T35" fmla="*/ 9 h 70"/>
                <a:gd name="T36" fmla="*/ 0 w 136"/>
                <a:gd name="T37" fmla="*/ 44 h 70"/>
                <a:gd name="T38" fmla="*/ 0 w 136"/>
                <a:gd name="T39" fmla="*/ 45 h 70"/>
                <a:gd name="T40" fmla="*/ 23 w 136"/>
                <a:gd name="T41" fmla="*/ 70 h 70"/>
                <a:gd name="T42" fmla="*/ 47 w 136"/>
                <a:gd name="T43" fmla="*/ 46 h 70"/>
                <a:gd name="T44" fmla="*/ 47 w 136"/>
                <a:gd name="T45" fmla="*/ 44 h 70"/>
                <a:gd name="T46" fmla="*/ 47 w 136"/>
                <a:gd name="T47" fmla="*/ 24 h 70"/>
                <a:gd name="T48" fmla="*/ 58 w 136"/>
                <a:gd name="T49" fmla="*/ 21 h 70"/>
                <a:gd name="T50" fmla="*/ 59 w 136"/>
                <a:gd name="T51" fmla="*/ 25 h 70"/>
                <a:gd name="T52" fmla="*/ 59 w 136"/>
                <a:gd name="T53" fmla="*/ 44 h 70"/>
                <a:gd name="T54" fmla="*/ 59 w 136"/>
                <a:gd name="T55" fmla="*/ 45 h 70"/>
                <a:gd name="T56" fmla="*/ 59 w 136"/>
                <a:gd name="T57" fmla="*/ 46 h 70"/>
                <a:gd name="T58" fmla="*/ 83 w 136"/>
                <a:gd name="T59" fmla="*/ 70 h 70"/>
                <a:gd name="T60" fmla="*/ 106 w 136"/>
                <a:gd name="T61" fmla="*/ 45 h 70"/>
                <a:gd name="T62" fmla="*/ 106 w 136"/>
                <a:gd name="T63" fmla="*/ 44 h 70"/>
                <a:gd name="T64" fmla="*/ 107 w 136"/>
                <a:gd name="T65" fmla="*/ 24 h 70"/>
                <a:gd name="T66" fmla="*/ 118 w 136"/>
                <a:gd name="T67" fmla="*/ 21 h 70"/>
                <a:gd name="T68" fmla="*/ 118 w 136"/>
                <a:gd name="T69" fmla="*/ 26 h 70"/>
                <a:gd name="T70" fmla="*/ 118 w 136"/>
                <a:gd name="T71" fmla="*/ 52 h 70"/>
                <a:gd name="T72" fmla="*/ 127 w 136"/>
                <a:gd name="T73" fmla="*/ 61 h 70"/>
                <a:gd name="T74" fmla="*/ 136 w 136"/>
                <a:gd name="T75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70">
                  <a:moveTo>
                    <a:pt x="136" y="24"/>
                  </a:moveTo>
                  <a:cubicBezTo>
                    <a:pt x="136" y="24"/>
                    <a:pt x="136" y="23"/>
                    <a:pt x="136" y="23"/>
                  </a:cubicBezTo>
                  <a:cubicBezTo>
                    <a:pt x="136" y="10"/>
                    <a:pt x="125" y="0"/>
                    <a:pt x="112" y="0"/>
                  </a:cubicBezTo>
                  <a:cubicBezTo>
                    <a:pt x="100" y="0"/>
                    <a:pt x="89" y="10"/>
                    <a:pt x="89" y="23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9"/>
                    <a:pt x="86" y="52"/>
                    <a:pt x="83" y="52"/>
                  </a:cubicBezTo>
                  <a:cubicBezTo>
                    <a:pt x="81" y="52"/>
                    <a:pt x="79" y="51"/>
                    <a:pt x="78" y="49"/>
                  </a:cubicBezTo>
                  <a:cubicBezTo>
                    <a:pt x="77" y="48"/>
                    <a:pt x="77" y="47"/>
                    <a:pt x="77" y="46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4"/>
                    <a:pt x="77" y="23"/>
                    <a:pt x="77" y="23"/>
                  </a:cubicBezTo>
                  <a:cubicBezTo>
                    <a:pt x="77" y="10"/>
                    <a:pt x="66" y="0"/>
                    <a:pt x="53" y="0"/>
                  </a:cubicBezTo>
                  <a:cubicBezTo>
                    <a:pt x="40" y="0"/>
                    <a:pt x="29" y="10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9"/>
                    <a:pt x="26" y="52"/>
                    <a:pt x="23" y="52"/>
                  </a:cubicBezTo>
                  <a:cubicBezTo>
                    <a:pt x="21" y="52"/>
                    <a:pt x="19" y="51"/>
                    <a:pt x="18" y="49"/>
                  </a:cubicBezTo>
                  <a:cubicBezTo>
                    <a:pt x="18" y="48"/>
                    <a:pt x="17" y="47"/>
                    <a:pt x="17" y="4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6"/>
                    <a:pt x="17" y="15"/>
                    <a:pt x="16" y="13"/>
                  </a:cubicBezTo>
                  <a:cubicBezTo>
                    <a:pt x="14" y="10"/>
                    <a:pt x="12" y="9"/>
                    <a:pt x="9" y="9"/>
                  </a:cubicBezTo>
                  <a:cubicBezTo>
                    <a:pt x="4" y="9"/>
                    <a:pt x="0" y="13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ubicBezTo>
                    <a:pt x="36" y="70"/>
                    <a:pt x="46" y="60"/>
                    <a:pt x="47" y="48"/>
                  </a:cubicBezTo>
                  <a:cubicBezTo>
                    <a:pt x="47" y="48"/>
                    <a:pt x="47" y="46"/>
                    <a:pt x="47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0"/>
                    <a:pt x="50" y="18"/>
                    <a:pt x="53" y="18"/>
                  </a:cubicBezTo>
                  <a:cubicBezTo>
                    <a:pt x="55" y="18"/>
                    <a:pt x="57" y="19"/>
                    <a:pt x="58" y="21"/>
                  </a:cubicBezTo>
                  <a:cubicBezTo>
                    <a:pt x="59" y="22"/>
                    <a:pt x="59" y="23"/>
                    <a:pt x="59" y="24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5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7"/>
                  </a:cubicBezTo>
                  <a:cubicBezTo>
                    <a:pt x="59" y="60"/>
                    <a:pt x="70" y="70"/>
                    <a:pt x="83" y="70"/>
                  </a:cubicBezTo>
                  <a:cubicBezTo>
                    <a:pt x="96" y="70"/>
                    <a:pt x="106" y="60"/>
                    <a:pt x="106" y="47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0"/>
                    <a:pt x="109" y="18"/>
                    <a:pt x="112" y="18"/>
                  </a:cubicBezTo>
                  <a:cubicBezTo>
                    <a:pt x="115" y="18"/>
                    <a:pt x="116" y="19"/>
                    <a:pt x="118" y="21"/>
                  </a:cubicBezTo>
                  <a:cubicBezTo>
                    <a:pt x="118" y="21"/>
                    <a:pt x="118" y="23"/>
                    <a:pt x="118" y="24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4"/>
                    <a:pt x="119" y="55"/>
                    <a:pt x="120" y="57"/>
                  </a:cubicBezTo>
                  <a:cubicBezTo>
                    <a:pt x="121" y="59"/>
                    <a:pt x="124" y="61"/>
                    <a:pt x="127" y="61"/>
                  </a:cubicBezTo>
                  <a:cubicBezTo>
                    <a:pt x="132" y="61"/>
                    <a:pt x="136" y="57"/>
                    <a:pt x="136" y="52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4"/>
                    <a:pt x="136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982439" y="5209176"/>
            <a:ext cx="419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Open Sans Light" panose="020B0306030504020204" pitchFamily="34" charset="0"/>
              </a:rPr>
              <a:t>PPT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Open Sans Light" panose="020B0306030504020204" pitchFamily="34" charset="0"/>
              </a:rPr>
              <a:t>制作：俞江一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Open Sans Light" panose="020B0306030504020204" pitchFamily="34" charset="0"/>
            </a:endParaRPr>
          </a:p>
        </p:txBody>
      </p:sp>
      <p:sp>
        <p:nvSpPr>
          <p:cNvPr id="16" name="任意多边形 15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61778" y="3550302"/>
            <a:ext cx="7235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8000" b="1" dirty="0">
                <a:solidFill>
                  <a:srgbClr val="EE1C39"/>
                </a:solidFill>
                <a:latin typeface="微软雅黑"/>
                <a:ea typeface="微软雅黑"/>
              </a:rPr>
              <a:t>图书</a:t>
            </a:r>
            <a:r>
              <a:rPr lang="zh-CN" altLang="en-US" sz="8000" dirty="0">
                <a:solidFill>
                  <a:srgbClr val="FFFFFF"/>
                </a:solidFill>
                <a:latin typeface="微软雅黑"/>
                <a:ea typeface="微软雅黑"/>
              </a:rPr>
              <a:t>管理系统</a:t>
            </a:r>
          </a:p>
        </p:txBody>
      </p:sp>
      <p:sp>
        <p:nvSpPr>
          <p:cNvPr id="29" name="椭圆 2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-3.7037E-7 L 0.25 -3.7037E-7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/>
      <p:bldP spid="27" grpId="1"/>
      <p:bldP spid="29" grpId="0" animBg="1"/>
      <p:bldP spid="29" grpId="1" animBg="1"/>
      <p:bldP spid="29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210" y="1431507"/>
            <a:ext cx="8620567" cy="498991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15" name="组合 1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17" name="组合 1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11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图书信息查询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2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40970" y="4476274"/>
            <a:ext cx="89395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用户管理信息</a:t>
            </a:r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查询</a:t>
            </a:r>
            <a:endParaRPr lang="en-US" altLang="zh-CN" sz="6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沈沪军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03372" y="1751311"/>
            <a:ext cx="1778000" cy="1778000"/>
            <a:chOff x="5159830" y="1574801"/>
            <a:chExt cx="1778000" cy="1778000"/>
          </a:xfrm>
          <a:solidFill>
            <a:srgbClr val="EE1C39"/>
          </a:solidFill>
        </p:grpSpPr>
        <p:sp>
          <p:nvSpPr>
            <p:cNvPr id="17" name="椭圆 16"/>
            <p:cNvSpPr/>
            <p:nvPr/>
          </p:nvSpPr>
          <p:spPr>
            <a:xfrm>
              <a:off x="5159830" y="1574801"/>
              <a:ext cx="1778000" cy="17780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Freeform 106"/>
            <p:cNvSpPr>
              <a:spLocks/>
            </p:cNvSpPr>
            <p:nvPr/>
          </p:nvSpPr>
          <p:spPr bwMode="auto">
            <a:xfrm>
              <a:off x="6048830" y="2459186"/>
              <a:ext cx="0" cy="9231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7"/>
            <p:cNvSpPr>
              <a:spLocks/>
            </p:cNvSpPr>
            <p:nvPr/>
          </p:nvSpPr>
          <p:spPr bwMode="auto">
            <a:xfrm>
              <a:off x="6048830" y="24638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91810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rgbClr val="EE1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79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793" y="1658887"/>
            <a:ext cx="7292972" cy="17679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793" y="3681303"/>
            <a:ext cx="7292972" cy="252243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19051" y="340072"/>
            <a:ext cx="6757781" cy="707886"/>
            <a:chOff x="-19051" y="340072"/>
            <a:chExt cx="6757781" cy="707886"/>
          </a:xfrm>
        </p:grpSpPr>
        <p:grpSp>
          <p:nvGrpSpPr>
            <p:cNvPr id="16" name="组合 15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12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794449" y="340072"/>
              <a:ext cx="49442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用户管理信息查询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103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386" y="1189400"/>
            <a:ext cx="7811177" cy="1478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386" y="2612944"/>
            <a:ext cx="7811177" cy="16994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r="1010"/>
          <a:stretch/>
        </p:blipFill>
        <p:spPr>
          <a:xfrm>
            <a:off x="2203387" y="4280050"/>
            <a:ext cx="7800150" cy="2415749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-19051" y="340072"/>
            <a:ext cx="6757781" cy="707886"/>
            <a:chOff x="-19051" y="340072"/>
            <a:chExt cx="6757781" cy="707886"/>
          </a:xfrm>
        </p:grpSpPr>
        <p:grpSp>
          <p:nvGrpSpPr>
            <p:cNvPr id="29" name="组合 28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12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794449" y="340072"/>
              <a:ext cx="49442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用户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管理信息查询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99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949" y="1739859"/>
            <a:ext cx="9250234" cy="434660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-19051" y="340072"/>
            <a:ext cx="6757781" cy="707886"/>
            <a:chOff x="-19051" y="340072"/>
            <a:chExt cx="6757781" cy="707886"/>
          </a:xfrm>
        </p:grpSpPr>
        <p:grpSp>
          <p:nvGrpSpPr>
            <p:cNvPr id="27" name="组合 26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9" name="组合 28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12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794449" y="340072"/>
              <a:ext cx="49442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用户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管理信息查询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30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449" y="1294471"/>
            <a:ext cx="8908552" cy="2697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r="3258"/>
          <a:stretch/>
        </p:blipFill>
        <p:spPr>
          <a:xfrm>
            <a:off x="1794449" y="4229067"/>
            <a:ext cx="8913175" cy="2293819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-19051" y="340072"/>
            <a:ext cx="6757781" cy="707886"/>
            <a:chOff x="-19051" y="340072"/>
            <a:chExt cx="6757781" cy="707886"/>
          </a:xfrm>
        </p:grpSpPr>
        <p:grpSp>
          <p:nvGrpSpPr>
            <p:cNvPr id="31" name="组合 30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33" name="组合 32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" name="文本框 33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12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794449" y="340072"/>
              <a:ext cx="49442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用户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管理信息查询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24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829" y="1645410"/>
            <a:ext cx="9967824" cy="19127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66" y="4078133"/>
            <a:ext cx="10021168" cy="210330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-19051" y="340072"/>
            <a:ext cx="6757781" cy="707886"/>
            <a:chOff x="-19051" y="340072"/>
            <a:chExt cx="6757781" cy="707886"/>
          </a:xfrm>
        </p:grpSpPr>
        <p:grpSp>
          <p:nvGrpSpPr>
            <p:cNvPr id="28" name="组合 27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30" name="组合 29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12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794449" y="340072"/>
              <a:ext cx="49442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用户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管理信息查询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494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21" name="组合 20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3" name="组合 22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13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触发器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988" y="1431507"/>
            <a:ext cx="9846436" cy="48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94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21" name="组合 20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3" name="组合 22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13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触发器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9" y="2034665"/>
            <a:ext cx="10955262" cy="37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5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"/>
            <a:ext cx="12190413" cy="68537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21" name="组合 20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3" name="组合 22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13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触发器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7" y="2114178"/>
            <a:ext cx="10818826" cy="35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8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2896013" y="6695771"/>
            <a:ext cx="476250" cy="320675"/>
          </a:xfrm>
          <a:solidFill>
            <a:srgbClr val="EE1C39"/>
          </a:solidFill>
        </p:spPr>
        <p:txBody>
          <a:bodyPr/>
          <a:lstStyle/>
          <a:p>
            <a:pPr algn="ctr"/>
            <a:fld id="{AFAE5B16-0F33-4EE9-AE34-61D676368225}" type="slidenum">
              <a:rPr lang="zh-CN" altLang="en-US" sz="1800" smtClean="0">
                <a:solidFill>
                  <a:schemeClr val="bg1"/>
                </a:solidFill>
                <a:latin typeface="Roboto" pitchFamily="2" charset="0"/>
              </a:rPr>
              <a:pPr algn="ctr"/>
              <a:t>3</a:t>
            </a:fld>
            <a:endParaRPr lang="zh-CN" altLang="en-US" sz="1800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" y="3673670"/>
            <a:ext cx="12192000" cy="3184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115606" y="2099390"/>
            <a:ext cx="2251842" cy="2995124"/>
          </a:xfrm>
          <a:prstGeom prst="rect">
            <a:avLst/>
          </a:prstGeom>
          <a:solidFill>
            <a:srgbClr val="F1AF5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392441" y="2698196"/>
            <a:ext cx="1698171" cy="96733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612473" y="2747377"/>
            <a:ext cx="1261884" cy="39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耿雅典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703913" y="3225833"/>
            <a:ext cx="148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B88C00"/>
                </a:solidFill>
                <a:latin typeface="+mj-ea"/>
                <a:ea typeface="+mj-ea"/>
              </a:rPr>
              <a:t>Athena</a:t>
            </a:r>
            <a:endParaRPr lang="zh-CN" altLang="en-US" sz="2000" dirty="0">
              <a:solidFill>
                <a:srgbClr val="B88C00"/>
              </a:solidFill>
              <a:latin typeface="+mj-ea"/>
              <a:ea typeface="+mj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110372" y="2099390"/>
            <a:ext cx="2251842" cy="2995124"/>
          </a:xfrm>
          <a:prstGeom prst="rect">
            <a:avLst/>
          </a:prstGeom>
          <a:solidFill>
            <a:srgbClr val="56A8B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5387207" y="2698196"/>
            <a:ext cx="1698171" cy="96733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5607239" y="2747377"/>
            <a:ext cx="1261884" cy="39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俞江一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105138" y="2099390"/>
            <a:ext cx="2251842" cy="2995124"/>
          </a:xfrm>
          <a:prstGeom prst="rect">
            <a:avLst/>
          </a:prstGeom>
          <a:solidFill>
            <a:srgbClr val="DC6C7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8381973" y="2698196"/>
            <a:ext cx="1698171" cy="96733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8602005" y="2747377"/>
            <a:ext cx="1261884" cy="398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沈沪军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9" name="组合 8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4" name="组合 3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5" name="矩形 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01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latin typeface="+mj-ea"/>
                  <a:ea typeface="+mj-ea"/>
                </a:rPr>
                <a:t>小组成员介绍</a:t>
              </a:r>
              <a:endParaRPr lang="zh-CN" altLang="en-US" sz="4000" dirty="0">
                <a:latin typeface="+mj-ea"/>
                <a:ea typeface="+mj-ea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778678" y="3225833"/>
            <a:ext cx="148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29AC4"/>
                </a:solidFill>
                <a:latin typeface="+mj-ea"/>
                <a:ea typeface="+mj-ea"/>
              </a:rPr>
              <a:t>Messi</a:t>
            </a:r>
            <a:endParaRPr lang="zh-CN" altLang="en-US" sz="2000" dirty="0">
              <a:solidFill>
                <a:srgbClr val="229AC4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57453" y="3205726"/>
            <a:ext cx="148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32F44"/>
                </a:solidFill>
                <a:latin typeface="+mj-ea"/>
                <a:ea typeface="+mj-ea"/>
              </a:rPr>
              <a:t>Stefan</a:t>
            </a:r>
            <a:endParaRPr lang="zh-CN" altLang="en-US" sz="2000" dirty="0">
              <a:solidFill>
                <a:srgbClr val="C32F4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13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48" grpId="0"/>
      <p:bldP spid="50" grpId="0"/>
      <p:bldP spid="53" grpId="0" animBg="1"/>
      <p:bldP spid="60" grpId="0" animBg="1"/>
      <p:bldP spid="61" grpId="0"/>
      <p:bldP spid="65" grpId="0" animBg="1"/>
      <p:bldP spid="72" grpId="0" animBg="1"/>
      <p:bldP spid="73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E:\PPT图片处理\墙纸\9ce62f36-1ed9-48dc-a417-ab6cab263d46_5.jpg9ce62f36-1ed9-48dc-a417-ab6cab263d46_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808"/>
            <a:ext cx="12192000" cy="380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8" name="组合 7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10" name="组合 9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14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latin typeface="+mj-ea"/>
                  <a:ea typeface="+mj-ea"/>
                </a:rPr>
                <a:t>总结</a:t>
              </a:r>
              <a:endParaRPr lang="zh-CN" altLang="en-US" sz="4000" dirty="0">
                <a:latin typeface="+mj-ea"/>
                <a:ea typeface="+mj-ea"/>
              </a:endParaRPr>
            </a:p>
          </p:txBody>
        </p:sp>
      </p:grpSp>
      <p:sp>
        <p:nvSpPr>
          <p:cNvPr id="17411" name="文本框 3"/>
          <p:cNvSpPr>
            <a:spLocks noChangeArrowheads="1"/>
          </p:cNvSpPr>
          <p:nvPr/>
        </p:nvSpPr>
        <p:spPr bwMode="auto">
          <a:xfrm>
            <a:off x="795210" y="4008781"/>
            <a:ext cx="10507133" cy="156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   这次的数据库项目，我们不仅巩固了数据库的知识，而且了解到客户的需要，更重要的是我们学会了分工合作，为我们将来的学习工作积累了宝贵的经验</a:t>
            </a:r>
            <a:r>
              <a:rPr lang="zh-CN" altLang="en-US" sz="2133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。我们在这次的项目制作中受益匪浅。</a:t>
            </a:r>
            <a:endParaRPr lang="zh-CN" altLang="en-US" sz="213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4" y="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580403" y="3429000"/>
            <a:ext cx="1576426" cy="1576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60540" y="1405088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79747" y="1668777"/>
            <a:ext cx="1850903" cy="185090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1" name="椭圆 10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8" name="椭圆 17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0" name="椭圆 19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2" name="椭圆 21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27" name="组合 26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114" name="组合 11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组合 11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37" name="直接连接符 1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连接符 1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组合 11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35" name="直接连接符 1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接连接符 1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组合 11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33" name="直接连接符 1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接连接符 1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8" name="组合 11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31" name="直接连接符 1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连接符 1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组合 11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29" name="直接连接符 1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连接符 1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组合 11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27" name="直接连接符 1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组合 12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25" name="直接连接符 1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组合 12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23" name="直接连接符 1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接连接符 1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" name="组合 85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连接符 1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组合 87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10" name="直接连接符 1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组合 88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接连接符 1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" name="组合 89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组合 90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" name="组合 91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02" name="直接连接符 1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96" name="直接连接符 9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组合 27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组合 5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组合 5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9" name="直接连接符 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连接符 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组合 6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7" name="直接连接符 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组合 6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5" name="直接连接符 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接连接符 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组合 6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" name="直接连接符 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组合 6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" name="直接连接符 7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组合 6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" name="直接连接符 6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组合 6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组合 29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" name="直接连接符 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接连接符 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组合 3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组合 3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" name="直接连接符 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组合 3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0" name="直接连接符 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组合 3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组合 3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组合 3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44" name="直接连接符 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组合 3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42" name="直接连接符 4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组合 3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41" name="组合 140"/>
          <p:cNvGrpSpPr/>
          <p:nvPr/>
        </p:nvGrpSpPr>
        <p:grpSpPr>
          <a:xfrm rot="120000"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142" name="组合 141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229" name="组合 22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54" name="直接连接符 2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直接连接符 2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0" name="组合 22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52" name="直接连接符 2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直接连接符 2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50" name="直接连接符 2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直接连接符 2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2" name="组合 23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48" name="直接连接符 2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直接连接符 2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3" name="组合 23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46" name="直接连接符 2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直接连接符 2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4" name="组合 23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44" name="直接连接符 2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直接连接符 2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5" name="组合 23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42" name="直接连接符 24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直接连接符 24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组合 23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40" name="直接连接符 23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7" name="组合 23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38" name="直接连接符 23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1" name="组合 20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202" name="组合 20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27" name="直接连接符 2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3" name="组合 20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25" name="直接连接符 2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组合 20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23" name="直接连接符 2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组合 20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21" name="直接连接符 2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组合 20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19" name="直接连接符 2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直接连接符 2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" name="组合 20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17" name="直接连接符 2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连接符 2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组合 20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15" name="直接连接符 21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直接连接符 21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9" name="组合 20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13" name="直接连接符 21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直接连接符 21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组合 20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211" name="直接连接符 21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21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3" name="组合 142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144" name="组合 143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173" name="组合 172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98" name="直接连接符 19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直接连接符 19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组合 173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96" name="直接连接符 19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5" name="组合 174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94" name="直接连接符 19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接连接符 19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组合 175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92" name="直接连接符 19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组合 176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90" name="直接连接符 18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组合 177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88" name="直接连接符 18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组合 178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直接连接符 18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组合 179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1" name="组合 180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5" name="组合 144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146" name="组合 145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71" name="直接连接符 17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直接连接符 17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组合 146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69" name="直接连接符 16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接连接符 16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组合 147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67" name="直接连接符 16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连接符 16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组合 148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65" name="直接连接符 16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直接连接符 16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组合 149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63" name="直接连接符 16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接连接符 16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组合 150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61" name="直接连接符 16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连接符 16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组合 151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59" name="直接连接符 15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接连接符 15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组合 152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57" name="直接连接符 15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连接符 15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组合 153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155" name="直接连接符 15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连接符 15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56" name="文本框 255"/>
          <p:cNvSpPr txBox="1"/>
          <p:nvPr/>
        </p:nvSpPr>
        <p:spPr>
          <a:xfrm>
            <a:off x="3376551" y="3027259"/>
            <a:ext cx="545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5353167" y="4272117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2016.7.1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59" name="直接连接符 258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组合 260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262" name="弧形 261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弧形 262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265" name="弧形 264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弧形 265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268" name="弧形 267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弧形 268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271" name="弧形 270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弧形 271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56" grpId="0"/>
      <p:bldP spid="2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6" t="12577" b="30527"/>
          <a:stretch>
            <a:fillRect/>
          </a:stretch>
        </p:blipFill>
        <p:spPr>
          <a:xfrm>
            <a:off x="1" y="1936474"/>
            <a:ext cx="12211051" cy="3619500"/>
          </a:xfrm>
          <a:custGeom>
            <a:avLst/>
            <a:gdLst>
              <a:gd name="connsiteX0" fmla="*/ 0 w 12211051"/>
              <a:gd name="connsiteY0" fmla="*/ 0 h 3619500"/>
              <a:gd name="connsiteX1" fmla="*/ 12211051 w 12211051"/>
              <a:gd name="connsiteY1" fmla="*/ 0 h 3619500"/>
              <a:gd name="connsiteX2" fmla="*/ 12211051 w 12211051"/>
              <a:gd name="connsiteY2" fmla="*/ 3619500 h 3619500"/>
              <a:gd name="connsiteX3" fmla="*/ 0 w 12211051"/>
              <a:gd name="connsiteY3" fmla="*/ 361950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1051" h="3619500">
                <a:moveTo>
                  <a:pt x="0" y="0"/>
                </a:moveTo>
                <a:lnTo>
                  <a:pt x="12211051" y="0"/>
                </a:lnTo>
                <a:lnTo>
                  <a:pt x="12211051" y="3619500"/>
                </a:lnTo>
                <a:lnTo>
                  <a:pt x="0" y="361950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-19051" y="340072"/>
            <a:ext cx="4563619" cy="707886"/>
            <a:chOff x="-19051" y="340072"/>
            <a:chExt cx="4563619" cy="707886"/>
          </a:xfrm>
        </p:grpSpPr>
        <p:grpSp>
          <p:nvGrpSpPr>
            <p:cNvPr id="9" name="组合 8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4" name="组合 3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5" name="矩形 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02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794449" y="340072"/>
              <a:ext cx="27501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latin typeface="+mj-ea"/>
                  <a:ea typeface="+mj-ea"/>
                </a:rPr>
                <a:t>项目介绍</a:t>
              </a:r>
              <a:endParaRPr lang="zh-CN" altLang="en-US" sz="4000" dirty="0">
                <a:latin typeface="+mj-ea"/>
                <a:ea typeface="+mj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943599" y="1936474"/>
            <a:ext cx="6248401" cy="3619500"/>
          </a:xfrm>
          <a:prstGeom prst="rect">
            <a:avLst/>
          </a:prstGeom>
          <a:solidFill>
            <a:srgbClr val="EE1C39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83859" y="2020036"/>
            <a:ext cx="53576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       Heaven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Wings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是一个市立图书馆，拥有大量的涵盖各个领域的藏书，市民通过办理该图书馆的卡可以从图书馆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借书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。为了更有效地管理图书信息，借书信息，还书信息，入库信息，员工信息等，现图书馆希望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Miracle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公司为其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设计一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款桌面应用程序来电子化图书管理，而作为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Miracle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公司开发团队的一员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，我们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被要求根据数据库分析师给出的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需求建立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后台数据库，管理图书和事务信息。</a:t>
            </a:r>
          </a:p>
        </p:txBody>
      </p:sp>
    </p:spTree>
    <p:extLst>
      <p:ext uri="{BB962C8B-B14F-4D97-AF65-F5344CB8AC3E}">
        <p14:creationId xmlns:p14="http://schemas.microsoft.com/office/powerpoint/2010/main" val="1561795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1923" y="4247532"/>
            <a:ext cx="1963645" cy="1755062"/>
          </a:xfrm>
          <a:custGeom>
            <a:avLst/>
            <a:gdLst>
              <a:gd name="connsiteX0" fmla="*/ 0 w 1963645"/>
              <a:gd name="connsiteY0" fmla="*/ 0 h 1755062"/>
              <a:gd name="connsiteX1" fmla="*/ 1963645 w 1963645"/>
              <a:gd name="connsiteY1" fmla="*/ 0 h 1755062"/>
              <a:gd name="connsiteX2" fmla="*/ 1963645 w 1963645"/>
              <a:gd name="connsiteY2" fmla="*/ 1755062 h 1755062"/>
              <a:gd name="connsiteX3" fmla="*/ 0 w 1963645"/>
              <a:gd name="connsiteY3" fmla="*/ 1755062 h 175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3645" h="1755062">
                <a:moveTo>
                  <a:pt x="0" y="0"/>
                </a:moveTo>
                <a:lnTo>
                  <a:pt x="1963645" y="0"/>
                </a:lnTo>
                <a:lnTo>
                  <a:pt x="1963645" y="1755062"/>
                </a:lnTo>
                <a:lnTo>
                  <a:pt x="0" y="1755062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1142" y="4247532"/>
            <a:ext cx="1963645" cy="1755062"/>
          </a:xfrm>
          <a:custGeom>
            <a:avLst/>
            <a:gdLst>
              <a:gd name="connsiteX0" fmla="*/ 0 w 1963645"/>
              <a:gd name="connsiteY0" fmla="*/ 0 h 1755062"/>
              <a:gd name="connsiteX1" fmla="*/ 1963645 w 1963645"/>
              <a:gd name="connsiteY1" fmla="*/ 0 h 1755062"/>
              <a:gd name="connsiteX2" fmla="*/ 1963645 w 1963645"/>
              <a:gd name="connsiteY2" fmla="*/ 1755062 h 1755062"/>
              <a:gd name="connsiteX3" fmla="*/ 0 w 1963645"/>
              <a:gd name="connsiteY3" fmla="*/ 1755062 h 175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3645" h="1755062">
                <a:moveTo>
                  <a:pt x="0" y="0"/>
                </a:moveTo>
                <a:lnTo>
                  <a:pt x="1963645" y="0"/>
                </a:lnTo>
                <a:lnTo>
                  <a:pt x="1963645" y="1755062"/>
                </a:lnTo>
                <a:lnTo>
                  <a:pt x="0" y="1755062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40361" y="4247532"/>
            <a:ext cx="1963645" cy="1755062"/>
          </a:xfrm>
          <a:custGeom>
            <a:avLst/>
            <a:gdLst>
              <a:gd name="connsiteX0" fmla="*/ 0 w 1963645"/>
              <a:gd name="connsiteY0" fmla="*/ 0 h 1755062"/>
              <a:gd name="connsiteX1" fmla="*/ 1963645 w 1963645"/>
              <a:gd name="connsiteY1" fmla="*/ 0 h 1755062"/>
              <a:gd name="connsiteX2" fmla="*/ 1963645 w 1963645"/>
              <a:gd name="connsiteY2" fmla="*/ 1755062 h 1755062"/>
              <a:gd name="connsiteX3" fmla="*/ 0 w 1963645"/>
              <a:gd name="connsiteY3" fmla="*/ 1755062 h 175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3645" h="1755062">
                <a:moveTo>
                  <a:pt x="0" y="0"/>
                </a:moveTo>
                <a:lnTo>
                  <a:pt x="1963645" y="0"/>
                </a:lnTo>
                <a:lnTo>
                  <a:pt x="1963645" y="1755062"/>
                </a:lnTo>
                <a:lnTo>
                  <a:pt x="0" y="1755062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055" t="2333" r="2862" b="44466"/>
          <a:stretch>
            <a:fillRect/>
          </a:stretch>
        </p:blipFill>
        <p:spPr>
          <a:xfrm>
            <a:off x="5840361" y="1415842"/>
            <a:ext cx="6025206" cy="2772697"/>
          </a:xfrm>
          <a:custGeom>
            <a:avLst/>
            <a:gdLst>
              <a:gd name="connsiteX0" fmla="*/ 0 w 6025206"/>
              <a:gd name="connsiteY0" fmla="*/ 0 h 2772697"/>
              <a:gd name="connsiteX1" fmla="*/ 6025206 w 6025206"/>
              <a:gd name="connsiteY1" fmla="*/ 0 h 2772697"/>
              <a:gd name="connsiteX2" fmla="*/ 6025206 w 6025206"/>
              <a:gd name="connsiteY2" fmla="*/ 2772697 h 2772697"/>
              <a:gd name="connsiteX3" fmla="*/ 0 w 6025206"/>
              <a:gd name="connsiteY3" fmla="*/ 2772697 h 277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5206" h="2772697">
                <a:moveTo>
                  <a:pt x="0" y="0"/>
                </a:moveTo>
                <a:lnTo>
                  <a:pt x="6025206" y="0"/>
                </a:lnTo>
                <a:lnTo>
                  <a:pt x="6025206" y="2772697"/>
                </a:lnTo>
                <a:lnTo>
                  <a:pt x="0" y="2772697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256957" y="1632478"/>
            <a:ext cx="5353360" cy="4493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+mj-ea"/>
                <a:ea typeface="+mj-ea"/>
              </a:rPr>
              <a:t>       Heaven </a:t>
            </a:r>
            <a:r>
              <a:rPr lang="en-US" altLang="zh-CN" sz="2000" dirty="0">
                <a:latin typeface="+mj-ea"/>
                <a:ea typeface="+mj-ea"/>
              </a:rPr>
              <a:t>Wings </a:t>
            </a:r>
            <a:r>
              <a:rPr lang="zh-CN" altLang="en-US" sz="2000" dirty="0">
                <a:latin typeface="+mj-ea"/>
                <a:ea typeface="+mj-ea"/>
              </a:rPr>
              <a:t>向全市市民开放，市民凭有效证件办理借书卡，然后可以向图书馆借书。借书时用户需要</a:t>
            </a:r>
            <a:r>
              <a:rPr lang="zh-CN" altLang="en-US" sz="2000" dirty="0" smtClean="0">
                <a:latin typeface="+mj-ea"/>
                <a:ea typeface="+mj-ea"/>
              </a:rPr>
              <a:t>携带身份证</a:t>
            </a:r>
            <a:r>
              <a:rPr lang="zh-CN" altLang="en-US" sz="2000" dirty="0">
                <a:latin typeface="+mj-ea"/>
                <a:ea typeface="+mj-ea"/>
              </a:rPr>
              <a:t>和借书卡，用户在借数量最大为 </a:t>
            </a:r>
            <a:r>
              <a:rPr lang="en-US" altLang="zh-CN" sz="2000" dirty="0">
                <a:latin typeface="+mj-ea"/>
                <a:ea typeface="+mj-ea"/>
              </a:rPr>
              <a:t>5</a:t>
            </a:r>
            <a:r>
              <a:rPr lang="zh-CN" altLang="en-US" sz="2000" dirty="0">
                <a:latin typeface="+mj-ea"/>
                <a:ea typeface="+mj-ea"/>
              </a:rPr>
              <a:t>，借书后用户需要在 </a:t>
            </a:r>
            <a:r>
              <a:rPr lang="en-US" altLang="zh-CN" sz="2000" dirty="0">
                <a:latin typeface="+mj-ea"/>
                <a:ea typeface="+mj-ea"/>
              </a:rPr>
              <a:t>3 </a:t>
            </a:r>
            <a:r>
              <a:rPr lang="zh-CN" altLang="en-US" sz="2000" dirty="0">
                <a:latin typeface="+mj-ea"/>
                <a:ea typeface="+mj-ea"/>
              </a:rPr>
              <a:t>个月内归还书籍，否则将每天按照书籍单价的 </a:t>
            </a:r>
            <a:r>
              <a:rPr lang="en-US" altLang="zh-CN" sz="2000" dirty="0">
                <a:latin typeface="+mj-ea"/>
                <a:ea typeface="+mj-ea"/>
              </a:rPr>
              <a:t>10%</a:t>
            </a:r>
            <a:r>
              <a:rPr lang="zh-CN" altLang="en-US" sz="2000" dirty="0" smtClean="0">
                <a:latin typeface="+mj-ea"/>
                <a:ea typeface="+mj-ea"/>
              </a:rPr>
              <a:t>进行罚款</a:t>
            </a:r>
            <a:r>
              <a:rPr lang="zh-CN" altLang="en-US" sz="2000" dirty="0">
                <a:latin typeface="+mj-ea"/>
                <a:ea typeface="+mj-ea"/>
              </a:rPr>
              <a:t>。用户用书期间需要确保书籍完好无损，若书籍丢失或损坏，则用户还书时需要按照书籍价格两倍赔偿。此外，</a:t>
            </a:r>
            <a:r>
              <a:rPr lang="zh-CN" altLang="en-US" sz="2000" dirty="0" smtClean="0">
                <a:latin typeface="+mj-ea"/>
                <a:ea typeface="+mj-ea"/>
              </a:rPr>
              <a:t>用户</a:t>
            </a:r>
            <a:r>
              <a:rPr lang="zh-CN" altLang="en-US" sz="2000" dirty="0">
                <a:latin typeface="+mj-ea"/>
                <a:ea typeface="+mj-ea"/>
              </a:rPr>
              <a:t>一旦办理借书卡，则可以凭借书卡背后的用户名和密码登陆到图书馆网站，随时查询自己的个人信息，借书信息，</a:t>
            </a:r>
            <a:r>
              <a:rPr lang="zh-CN" altLang="en-US" sz="2000" dirty="0" smtClean="0">
                <a:latin typeface="+mj-ea"/>
                <a:ea typeface="+mj-ea"/>
              </a:rPr>
              <a:t>还书</a:t>
            </a:r>
            <a:r>
              <a:rPr lang="zh-CN" altLang="en-US" sz="2000" dirty="0">
                <a:latin typeface="+mj-ea"/>
                <a:ea typeface="+mj-ea"/>
              </a:rPr>
              <a:t>状态，欠费情况等，另外可以查询指定图书在管状态等。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-19051" y="340072"/>
            <a:ext cx="5982529" cy="707886"/>
            <a:chOff x="-19051" y="340072"/>
            <a:chExt cx="5982529" cy="707886"/>
          </a:xfrm>
        </p:grpSpPr>
        <p:grpSp>
          <p:nvGrpSpPr>
            <p:cNvPr id="30" name="组合 29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32" name="组合 31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文本框 34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03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794449" y="340072"/>
              <a:ext cx="4169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+mj-ea"/>
                  <a:ea typeface="+mj-ea"/>
                </a:rPr>
                <a:t>业务流程介绍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101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9051" y="340072"/>
            <a:ext cx="4563619" cy="707886"/>
            <a:chOff x="-19051" y="340072"/>
            <a:chExt cx="4563619" cy="707886"/>
          </a:xfrm>
        </p:grpSpPr>
        <p:grpSp>
          <p:nvGrpSpPr>
            <p:cNvPr id="9" name="组合 8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4" name="组合 3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5" name="矩形 4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04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794449" y="340072"/>
              <a:ext cx="27501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latin typeface="+mj-ea"/>
                  <a:ea typeface="+mj-ea"/>
                </a:rPr>
                <a:t>项目流程</a:t>
              </a:r>
              <a:endParaRPr lang="zh-CN" altLang="en-US" sz="4000" dirty="0">
                <a:latin typeface="+mj-ea"/>
                <a:ea typeface="+mj-ea"/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>
            <a:off x="2245811" y="3680699"/>
            <a:ext cx="1913269" cy="442312"/>
          </a:xfrm>
          <a:custGeom>
            <a:avLst/>
            <a:gdLst>
              <a:gd name="connsiteX0" fmla="*/ 78316 w 1898897"/>
              <a:gd name="connsiteY0" fmla="*/ 0 h 442312"/>
              <a:gd name="connsiteX1" fmla="*/ 1677741 w 1898897"/>
              <a:gd name="connsiteY1" fmla="*/ 0 h 442312"/>
              <a:gd name="connsiteX2" fmla="*/ 1898897 w 1898897"/>
              <a:gd name="connsiteY2" fmla="*/ 221156 h 442312"/>
              <a:gd name="connsiteX3" fmla="*/ 1677741 w 1898897"/>
              <a:gd name="connsiteY3" fmla="*/ 442312 h 442312"/>
              <a:gd name="connsiteX4" fmla="*/ 78316 w 1898897"/>
              <a:gd name="connsiteY4" fmla="*/ 442312 h 442312"/>
              <a:gd name="connsiteX5" fmla="*/ 33746 w 1898897"/>
              <a:gd name="connsiteY5" fmla="*/ 437819 h 442312"/>
              <a:gd name="connsiteX6" fmla="*/ 0 w 1898897"/>
              <a:gd name="connsiteY6" fmla="*/ 427344 h 442312"/>
              <a:gd name="connsiteX7" fmla="*/ 34884 w 1898897"/>
              <a:gd name="connsiteY7" fmla="*/ 415373 h 442312"/>
              <a:gd name="connsiteX8" fmla="*/ 151628 w 1898897"/>
              <a:gd name="connsiteY8" fmla="*/ 220661 h 442312"/>
              <a:gd name="connsiteX9" fmla="*/ 34884 w 1898897"/>
              <a:gd name="connsiteY9" fmla="*/ 25950 h 442312"/>
              <a:gd name="connsiteX10" fmla="*/ 1515 w 1898897"/>
              <a:gd name="connsiteY10" fmla="*/ 14498 h 442312"/>
              <a:gd name="connsiteX11" fmla="*/ 33746 w 1898897"/>
              <a:gd name="connsiteY11" fmla="*/ 4493 h 442312"/>
              <a:gd name="connsiteX12" fmla="*/ 78316 w 1898897"/>
              <a:gd name="connsiteY12" fmla="*/ 0 h 44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8897" h="442312">
                <a:moveTo>
                  <a:pt x="78316" y="0"/>
                </a:moveTo>
                <a:lnTo>
                  <a:pt x="1677741" y="0"/>
                </a:lnTo>
                <a:cubicBezTo>
                  <a:pt x="1799882" y="0"/>
                  <a:pt x="1898897" y="99015"/>
                  <a:pt x="1898897" y="221156"/>
                </a:cubicBezTo>
                <a:cubicBezTo>
                  <a:pt x="1898897" y="343297"/>
                  <a:pt x="1799882" y="442312"/>
                  <a:pt x="1677741" y="442312"/>
                </a:cubicBezTo>
                <a:lnTo>
                  <a:pt x="78316" y="442312"/>
                </a:lnTo>
                <a:cubicBezTo>
                  <a:pt x="63049" y="442312"/>
                  <a:pt x="48142" y="440765"/>
                  <a:pt x="33746" y="437819"/>
                </a:cubicBezTo>
                <a:lnTo>
                  <a:pt x="0" y="427344"/>
                </a:lnTo>
                <a:lnTo>
                  <a:pt x="34884" y="415373"/>
                </a:lnTo>
                <a:cubicBezTo>
                  <a:pt x="103490" y="383293"/>
                  <a:pt x="151628" y="308192"/>
                  <a:pt x="151628" y="220661"/>
                </a:cubicBezTo>
                <a:cubicBezTo>
                  <a:pt x="151628" y="133130"/>
                  <a:pt x="103490" y="58029"/>
                  <a:pt x="34884" y="25950"/>
                </a:cubicBezTo>
                <a:lnTo>
                  <a:pt x="1515" y="14498"/>
                </a:lnTo>
                <a:lnTo>
                  <a:pt x="33746" y="4493"/>
                </a:lnTo>
                <a:cubicBezTo>
                  <a:pt x="48142" y="1547"/>
                  <a:pt x="63049" y="0"/>
                  <a:pt x="78316" y="0"/>
                </a:cubicBezTo>
                <a:close/>
              </a:path>
            </a:pathLst>
          </a:custGeom>
          <a:solidFill>
            <a:srgbClr val="EE1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97487" y="5012486"/>
            <a:ext cx="200843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了解哪些实体和属性需要被存储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3202446" y="3151152"/>
            <a:ext cx="0" cy="716972"/>
          </a:xfrm>
          <a:prstGeom prst="line">
            <a:avLst/>
          </a:prstGeom>
          <a:noFill/>
          <a:ln w="28575" cap="flat" cmpd="sng" algn="ctr">
            <a:solidFill>
              <a:srgbClr val="7E7E7E"/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23" name="椭圆 22"/>
          <p:cNvSpPr/>
          <p:nvPr/>
        </p:nvSpPr>
        <p:spPr>
          <a:xfrm flipV="1">
            <a:off x="2803789" y="2337468"/>
            <a:ext cx="797312" cy="7973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6128719" y="3680699"/>
            <a:ext cx="1913269" cy="442312"/>
          </a:xfrm>
          <a:custGeom>
            <a:avLst/>
            <a:gdLst>
              <a:gd name="connsiteX0" fmla="*/ 78316 w 1898897"/>
              <a:gd name="connsiteY0" fmla="*/ 0 h 442312"/>
              <a:gd name="connsiteX1" fmla="*/ 1677741 w 1898897"/>
              <a:gd name="connsiteY1" fmla="*/ 0 h 442312"/>
              <a:gd name="connsiteX2" fmla="*/ 1898897 w 1898897"/>
              <a:gd name="connsiteY2" fmla="*/ 221156 h 442312"/>
              <a:gd name="connsiteX3" fmla="*/ 1677741 w 1898897"/>
              <a:gd name="connsiteY3" fmla="*/ 442312 h 442312"/>
              <a:gd name="connsiteX4" fmla="*/ 78316 w 1898897"/>
              <a:gd name="connsiteY4" fmla="*/ 442312 h 442312"/>
              <a:gd name="connsiteX5" fmla="*/ 33746 w 1898897"/>
              <a:gd name="connsiteY5" fmla="*/ 437819 h 442312"/>
              <a:gd name="connsiteX6" fmla="*/ 0 w 1898897"/>
              <a:gd name="connsiteY6" fmla="*/ 427344 h 442312"/>
              <a:gd name="connsiteX7" fmla="*/ 34884 w 1898897"/>
              <a:gd name="connsiteY7" fmla="*/ 415373 h 442312"/>
              <a:gd name="connsiteX8" fmla="*/ 151628 w 1898897"/>
              <a:gd name="connsiteY8" fmla="*/ 220661 h 442312"/>
              <a:gd name="connsiteX9" fmla="*/ 34884 w 1898897"/>
              <a:gd name="connsiteY9" fmla="*/ 25950 h 442312"/>
              <a:gd name="connsiteX10" fmla="*/ 1515 w 1898897"/>
              <a:gd name="connsiteY10" fmla="*/ 14498 h 442312"/>
              <a:gd name="connsiteX11" fmla="*/ 33746 w 1898897"/>
              <a:gd name="connsiteY11" fmla="*/ 4493 h 442312"/>
              <a:gd name="connsiteX12" fmla="*/ 78316 w 1898897"/>
              <a:gd name="connsiteY12" fmla="*/ 0 h 44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8897" h="442312">
                <a:moveTo>
                  <a:pt x="78316" y="0"/>
                </a:moveTo>
                <a:lnTo>
                  <a:pt x="1677741" y="0"/>
                </a:lnTo>
                <a:cubicBezTo>
                  <a:pt x="1799882" y="0"/>
                  <a:pt x="1898897" y="99015"/>
                  <a:pt x="1898897" y="221156"/>
                </a:cubicBezTo>
                <a:cubicBezTo>
                  <a:pt x="1898897" y="343297"/>
                  <a:pt x="1799882" y="442312"/>
                  <a:pt x="1677741" y="442312"/>
                </a:cubicBezTo>
                <a:lnTo>
                  <a:pt x="78316" y="442312"/>
                </a:lnTo>
                <a:cubicBezTo>
                  <a:pt x="63049" y="442312"/>
                  <a:pt x="48142" y="440765"/>
                  <a:pt x="33746" y="437819"/>
                </a:cubicBezTo>
                <a:lnTo>
                  <a:pt x="0" y="427344"/>
                </a:lnTo>
                <a:lnTo>
                  <a:pt x="34884" y="415373"/>
                </a:lnTo>
                <a:cubicBezTo>
                  <a:pt x="103490" y="383293"/>
                  <a:pt x="151628" y="308192"/>
                  <a:pt x="151628" y="220661"/>
                </a:cubicBezTo>
                <a:cubicBezTo>
                  <a:pt x="151628" y="133130"/>
                  <a:pt x="103490" y="58029"/>
                  <a:pt x="34884" y="25950"/>
                </a:cubicBezTo>
                <a:lnTo>
                  <a:pt x="1515" y="14498"/>
                </a:lnTo>
                <a:lnTo>
                  <a:pt x="33746" y="4493"/>
                </a:lnTo>
                <a:cubicBezTo>
                  <a:pt x="48142" y="1547"/>
                  <a:pt x="63049" y="0"/>
                  <a:pt x="78316" y="0"/>
                </a:cubicBezTo>
                <a:close/>
              </a:path>
            </a:pathLst>
          </a:custGeom>
          <a:solidFill>
            <a:srgbClr val="EE1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806074" y="5012486"/>
            <a:ext cx="266057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kumimoji="0" lang="en-US" altLang="zh-CN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Serv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开发和使用数据库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7085354" y="3151152"/>
            <a:ext cx="0" cy="716972"/>
          </a:xfrm>
          <a:prstGeom prst="line">
            <a:avLst/>
          </a:prstGeom>
          <a:noFill/>
          <a:ln w="28575" cap="flat" cmpd="sng" algn="ctr">
            <a:solidFill>
              <a:srgbClr val="7E7E7E"/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36" name="椭圆 35"/>
          <p:cNvSpPr/>
          <p:nvPr/>
        </p:nvSpPr>
        <p:spPr>
          <a:xfrm flipV="1">
            <a:off x="6686697" y="2337468"/>
            <a:ext cx="797312" cy="7973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40123" y="3680699"/>
            <a:ext cx="2041737" cy="44231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7745" y="2519265"/>
            <a:ext cx="187273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首先，了解项目需要哪些内容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260992" y="3938986"/>
            <a:ext cx="0" cy="716972"/>
          </a:xfrm>
          <a:prstGeom prst="line">
            <a:avLst/>
          </a:prstGeom>
          <a:noFill/>
          <a:ln w="28575" cap="flat" cmpd="sng" algn="ctr">
            <a:solidFill>
              <a:srgbClr val="7E7E7E"/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862335" y="4672330"/>
            <a:ext cx="797312" cy="7973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974348" y="2519265"/>
            <a:ext cx="2442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图并显示与实体之间的各种关系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4187265" y="3680699"/>
            <a:ext cx="1913269" cy="442312"/>
          </a:xfrm>
          <a:custGeom>
            <a:avLst/>
            <a:gdLst>
              <a:gd name="connsiteX0" fmla="*/ 78316 w 1898897"/>
              <a:gd name="connsiteY0" fmla="*/ 0 h 442312"/>
              <a:gd name="connsiteX1" fmla="*/ 1677741 w 1898897"/>
              <a:gd name="connsiteY1" fmla="*/ 0 h 442312"/>
              <a:gd name="connsiteX2" fmla="*/ 1898897 w 1898897"/>
              <a:gd name="connsiteY2" fmla="*/ 221156 h 442312"/>
              <a:gd name="connsiteX3" fmla="*/ 1677741 w 1898897"/>
              <a:gd name="connsiteY3" fmla="*/ 442312 h 442312"/>
              <a:gd name="connsiteX4" fmla="*/ 78316 w 1898897"/>
              <a:gd name="connsiteY4" fmla="*/ 442312 h 442312"/>
              <a:gd name="connsiteX5" fmla="*/ 33746 w 1898897"/>
              <a:gd name="connsiteY5" fmla="*/ 437819 h 442312"/>
              <a:gd name="connsiteX6" fmla="*/ 0 w 1898897"/>
              <a:gd name="connsiteY6" fmla="*/ 427344 h 442312"/>
              <a:gd name="connsiteX7" fmla="*/ 34884 w 1898897"/>
              <a:gd name="connsiteY7" fmla="*/ 415373 h 442312"/>
              <a:gd name="connsiteX8" fmla="*/ 151628 w 1898897"/>
              <a:gd name="connsiteY8" fmla="*/ 220661 h 442312"/>
              <a:gd name="connsiteX9" fmla="*/ 34884 w 1898897"/>
              <a:gd name="connsiteY9" fmla="*/ 25950 h 442312"/>
              <a:gd name="connsiteX10" fmla="*/ 1515 w 1898897"/>
              <a:gd name="connsiteY10" fmla="*/ 14498 h 442312"/>
              <a:gd name="connsiteX11" fmla="*/ 33746 w 1898897"/>
              <a:gd name="connsiteY11" fmla="*/ 4493 h 442312"/>
              <a:gd name="connsiteX12" fmla="*/ 78316 w 1898897"/>
              <a:gd name="connsiteY12" fmla="*/ 0 h 44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8897" h="442312">
                <a:moveTo>
                  <a:pt x="78316" y="0"/>
                </a:moveTo>
                <a:lnTo>
                  <a:pt x="1677741" y="0"/>
                </a:lnTo>
                <a:cubicBezTo>
                  <a:pt x="1799882" y="0"/>
                  <a:pt x="1898897" y="99015"/>
                  <a:pt x="1898897" y="221156"/>
                </a:cubicBezTo>
                <a:cubicBezTo>
                  <a:pt x="1898897" y="343297"/>
                  <a:pt x="1799882" y="442312"/>
                  <a:pt x="1677741" y="442312"/>
                </a:cubicBezTo>
                <a:lnTo>
                  <a:pt x="78316" y="442312"/>
                </a:lnTo>
                <a:cubicBezTo>
                  <a:pt x="63049" y="442312"/>
                  <a:pt x="48142" y="440765"/>
                  <a:pt x="33746" y="437819"/>
                </a:cubicBezTo>
                <a:lnTo>
                  <a:pt x="0" y="427344"/>
                </a:lnTo>
                <a:lnTo>
                  <a:pt x="34884" y="415373"/>
                </a:lnTo>
                <a:cubicBezTo>
                  <a:pt x="103490" y="383293"/>
                  <a:pt x="151628" y="308192"/>
                  <a:pt x="151628" y="220661"/>
                </a:cubicBezTo>
                <a:cubicBezTo>
                  <a:pt x="151628" y="133130"/>
                  <a:pt x="103490" y="58029"/>
                  <a:pt x="34884" y="25950"/>
                </a:cubicBezTo>
                <a:lnTo>
                  <a:pt x="1515" y="14498"/>
                </a:lnTo>
                <a:lnTo>
                  <a:pt x="33746" y="4493"/>
                </a:lnTo>
                <a:cubicBezTo>
                  <a:pt x="48142" y="1547"/>
                  <a:pt x="63049" y="0"/>
                  <a:pt x="7831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143900" y="3938986"/>
            <a:ext cx="0" cy="716972"/>
          </a:xfrm>
          <a:prstGeom prst="line">
            <a:avLst/>
          </a:prstGeom>
          <a:noFill/>
          <a:ln w="28575" cap="flat" cmpd="sng" algn="ctr">
            <a:solidFill>
              <a:srgbClr val="7E7E7E"/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58" name="椭圆 57"/>
          <p:cNvSpPr/>
          <p:nvPr/>
        </p:nvSpPr>
        <p:spPr>
          <a:xfrm>
            <a:off x="4745243" y="4672330"/>
            <a:ext cx="797312" cy="7973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8070173" y="3680699"/>
            <a:ext cx="1913269" cy="442312"/>
          </a:xfrm>
          <a:custGeom>
            <a:avLst/>
            <a:gdLst>
              <a:gd name="connsiteX0" fmla="*/ 78316 w 1898897"/>
              <a:gd name="connsiteY0" fmla="*/ 0 h 442312"/>
              <a:gd name="connsiteX1" fmla="*/ 1677741 w 1898897"/>
              <a:gd name="connsiteY1" fmla="*/ 0 h 442312"/>
              <a:gd name="connsiteX2" fmla="*/ 1898897 w 1898897"/>
              <a:gd name="connsiteY2" fmla="*/ 221156 h 442312"/>
              <a:gd name="connsiteX3" fmla="*/ 1677741 w 1898897"/>
              <a:gd name="connsiteY3" fmla="*/ 442312 h 442312"/>
              <a:gd name="connsiteX4" fmla="*/ 78316 w 1898897"/>
              <a:gd name="connsiteY4" fmla="*/ 442312 h 442312"/>
              <a:gd name="connsiteX5" fmla="*/ 33746 w 1898897"/>
              <a:gd name="connsiteY5" fmla="*/ 437819 h 442312"/>
              <a:gd name="connsiteX6" fmla="*/ 0 w 1898897"/>
              <a:gd name="connsiteY6" fmla="*/ 427344 h 442312"/>
              <a:gd name="connsiteX7" fmla="*/ 34884 w 1898897"/>
              <a:gd name="connsiteY7" fmla="*/ 415373 h 442312"/>
              <a:gd name="connsiteX8" fmla="*/ 151628 w 1898897"/>
              <a:gd name="connsiteY8" fmla="*/ 220661 h 442312"/>
              <a:gd name="connsiteX9" fmla="*/ 34884 w 1898897"/>
              <a:gd name="connsiteY9" fmla="*/ 25950 h 442312"/>
              <a:gd name="connsiteX10" fmla="*/ 1515 w 1898897"/>
              <a:gd name="connsiteY10" fmla="*/ 14498 h 442312"/>
              <a:gd name="connsiteX11" fmla="*/ 33746 w 1898897"/>
              <a:gd name="connsiteY11" fmla="*/ 4493 h 442312"/>
              <a:gd name="connsiteX12" fmla="*/ 78316 w 1898897"/>
              <a:gd name="connsiteY12" fmla="*/ 0 h 44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8897" h="442312">
                <a:moveTo>
                  <a:pt x="78316" y="0"/>
                </a:moveTo>
                <a:lnTo>
                  <a:pt x="1677741" y="0"/>
                </a:lnTo>
                <a:cubicBezTo>
                  <a:pt x="1799882" y="0"/>
                  <a:pt x="1898897" y="99015"/>
                  <a:pt x="1898897" y="221156"/>
                </a:cubicBezTo>
                <a:cubicBezTo>
                  <a:pt x="1898897" y="343297"/>
                  <a:pt x="1799882" y="442312"/>
                  <a:pt x="1677741" y="442312"/>
                </a:cubicBezTo>
                <a:lnTo>
                  <a:pt x="78316" y="442312"/>
                </a:lnTo>
                <a:cubicBezTo>
                  <a:pt x="63049" y="442312"/>
                  <a:pt x="48142" y="440765"/>
                  <a:pt x="33746" y="437819"/>
                </a:cubicBezTo>
                <a:lnTo>
                  <a:pt x="0" y="427344"/>
                </a:lnTo>
                <a:lnTo>
                  <a:pt x="34884" y="415373"/>
                </a:lnTo>
                <a:cubicBezTo>
                  <a:pt x="103490" y="383293"/>
                  <a:pt x="151628" y="308192"/>
                  <a:pt x="151628" y="220661"/>
                </a:cubicBezTo>
                <a:cubicBezTo>
                  <a:pt x="151628" y="133130"/>
                  <a:pt x="103490" y="58029"/>
                  <a:pt x="34884" y="25950"/>
                </a:cubicBezTo>
                <a:lnTo>
                  <a:pt x="1515" y="14498"/>
                </a:lnTo>
                <a:lnTo>
                  <a:pt x="33746" y="4493"/>
                </a:lnTo>
                <a:cubicBezTo>
                  <a:pt x="48142" y="1547"/>
                  <a:pt x="63049" y="0"/>
                  <a:pt x="7831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829825" y="2519265"/>
            <a:ext cx="24155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根据测试中显示的不足，去完善数据库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9026808" y="3938986"/>
            <a:ext cx="0" cy="716972"/>
          </a:xfrm>
          <a:prstGeom prst="line">
            <a:avLst/>
          </a:prstGeom>
          <a:noFill/>
          <a:ln w="28575" cap="flat" cmpd="sng" algn="ctr">
            <a:solidFill>
              <a:srgbClr val="7E7E7E"/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72" name="椭圆 71"/>
          <p:cNvSpPr/>
          <p:nvPr/>
        </p:nvSpPr>
        <p:spPr>
          <a:xfrm>
            <a:off x="8628151" y="4672330"/>
            <a:ext cx="797312" cy="7973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10011625" y="3684412"/>
            <a:ext cx="1913269" cy="442312"/>
          </a:xfrm>
          <a:custGeom>
            <a:avLst/>
            <a:gdLst>
              <a:gd name="connsiteX0" fmla="*/ 78316 w 1898897"/>
              <a:gd name="connsiteY0" fmla="*/ 0 h 442312"/>
              <a:gd name="connsiteX1" fmla="*/ 1677741 w 1898897"/>
              <a:gd name="connsiteY1" fmla="*/ 0 h 442312"/>
              <a:gd name="connsiteX2" fmla="*/ 1898897 w 1898897"/>
              <a:gd name="connsiteY2" fmla="*/ 221156 h 442312"/>
              <a:gd name="connsiteX3" fmla="*/ 1677741 w 1898897"/>
              <a:gd name="connsiteY3" fmla="*/ 442312 h 442312"/>
              <a:gd name="connsiteX4" fmla="*/ 78316 w 1898897"/>
              <a:gd name="connsiteY4" fmla="*/ 442312 h 442312"/>
              <a:gd name="connsiteX5" fmla="*/ 33746 w 1898897"/>
              <a:gd name="connsiteY5" fmla="*/ 437819 h 442312"/>
              <a:gd name="connsiteX6" fmla="*/ 0 w 1898897"/>
              <a:gd name="connsiteY6" fmla="*/ 427344 h 442312"/>
              <a:gd name="connsiteX7" fmla="*/ 34884 w 1898897"/>
              <a:gd name="connsiteY7" fmla="*/ 415373 h 442312"/>
              <a:gd name="connsiteX8" fmla="*/ 151628 w 1898897"/>
              <a:gd name="connsiteY8" fmla="*/ 220661 h 442312"/>
              <a:gd name="connsiteX9" fmla="*/ 34884 w 1898897"/>
              <a:gd name="connsiteY9" fmla="*/ 25950 h 442312"/>
              <a:gd name="connsiteX10" fmla="*/ 1515 w 1898897"/>
              <a:gd name="connsiteY10" fmla="*/ 14498 h 442312"/>
              <a:gd name="connsiteX11" fmla="*/ 33746 w 1898897"/>
              <a:gd name="connsiteY11" fmla="*/ 4493 h 442312"/>
              <a:gd name="connsiteX12" fmla="*/ 78316 w 1898897"/>
              <a:gd name="connsiteY12" fmla="*/ 0 h 44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8897" h="442312">
                <a:moveTo>
                  <a:pt x="78316" y="0"/>
                </a:moveTo>
                <a:lnTo>
                  <a:pt x="1677741" y="0"/>
                </a:lnTo>
                <a:cubicBezTo>
                  <a:pt x="1799882" y="0"/>
                  <a:pt x="1898897" y="99015"/>
                  <a:pt x="1898897" y="221156"/>
                </a:cubicBezTo>
                <a:cubicBezTo>
                  <a:pt x="1898897" y="343297"/>
                  <a:pt x="1799882" y="442312"/>
                  <a:pt x="1677741" y="442312"/>
                </a:cubicBezTo>
                <a:lnTo>
                  <a:pt x="78316" y="442312"/>
                </a:lnTo>
                <a:cubicBezTo>
                  <a:pt x="63049" y="442312"/>
                  <a:pt x="48142" y="440765"/>
                  <a:pt x="33746" y="437819"/>
                </a:cubicBezTo>
                <a:lnTo>
                  <a:pt x="0" y="427344"/>
                </a:lnTo>
                <a:lnTo>
                  <a:pt x="34884" y="415373"/>
                </a:lnTo>
                <a:cubicBezTo>
                  <a:pt x="103490" y="383293"/>
                  <a:pt x="151628" y="308192"/>
                  <a:pt x="151628" y="220661"/>
                </a:cubicBezTo>
                <a:cubicBezTo>
                  <a:pt x="151628" y="133130"/>
                  <a:pt x="103490" y="58029"/>
                  <a:pt x="34884" y="25950"/>
                </a:cubicBezTo>
                <a:lnTo>
                  <a:pt x="1515" y="14498"/>
                </a:lnTo>
                <a:lnTo>
                  <a:pt x="33746" y="4493"/>
                </a:lnTo>
                <a:cubicBezTo>
                  <a:pt x="48142" y="1547"/>
                  <a:pt x="63049" y="0"/>
                  <a:pt x="78316" y="0"/>
                </a:cubicBezTo>
                <a:close/>
              </a:path>
            </a:pathLst>
          </a:custGeom>
          <a:solidFill>
            <a:srgbClr val="EE1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0173611" y="5016199"/>
            <a:ext cx="156820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 smtClean="0">
                <a:latin typeface="+mj-ea"/>
                <a:ea typeface="+mj-ea"/>
              </a:rPr>
              <a:t>设计制作项目</a:t>
            </a:r>
            <a:r>
              <a:rPr lang="zh-CN" altLang="en-US" dirty="0">
                <a:latin typeface="+mj-ea"/>
                <a:ea typeface="+mj-ea"/>
              </a:rPr>
              <a:t>演示 </a:t>
            </a:r>
            <a:r>
              <a:rPr lang="en-US" altLang="zh-CN" dirty="0" smtClean="0">
                <a:latin typeface="+mj-ea"/>
                <a:ea typeface="+mj-ea"/>
              </a:rPr>
              <a:t>PPT</a:t>
            </a: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10968260" y="3154865"/>
            <a:ext cx="0" cy="716972"/>
          </a:xfrm>
          <a:prstGeom prst="line">
            <a:avLst/>
          </a:prstGeom>
          <a:noFill/>
          <a:ln w="28575" cap="flat" cmpd="sng" algn="ctr">
            <a:solidFill>
              <a:srgbClr val="7E7E7E"/>
            </a:solidFill>
            <a:prstDash val="solid"/>
            <a:miter lim="800000"/>
            <a:headEnd type="oval" w="lg" len="lg"/>
          </a:ln>
          <a:effectLst/>
        </p:spPr>
      </p:cxnSp>
      <p:sp>
        <p:nvSpPr>
          <p:cNvPr id="82" name="椭圆 81"/>
          <p:cNvSpPr/>
          <p:nvPr/>
        </p:nvSpPr>
        <p:spPr>
          <a:xfrm flipV="1">
            <a:off x="10569603" y="2341181"/>
            <a:ext cx="797312" cy="7973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4291" y="4890316"/>
            <a:ext cx="26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一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2940335" y="2501712"/>
            <a:ext cx="26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二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908389" y="4846253"/>
            <a:ext cx="26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三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837010" y="2501711"/>
            <a:ext cx="26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四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780927" y="4843660"/>
            <a:ext cx="26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五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10717852" y="2505418"/>
            <a:ext cx="26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六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0037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7" name="组合 2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05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创建数据库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34" y="1235119"/>
            <a:ext cx="7964127" cy="51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7" name="组合 2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06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创建架构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347" y="1713233"/>
            <a:ext cx="4920528" cy="13449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9" y="3977640"/>
            <a:ext cx="3499349" cy="13012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210" y="3977640"/>
            <a:ext cx="3398232" cy="13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" y="2120"/>
            <a:ext cx="12190413" cy="68537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94" y="-2120"/>
            <a:ext cx="12190413" cy="6858000"/>
          </a:xfrm>
          <a:prstGeom prst="rect">
            <a:avLst/>
          </a:prstGeom>
          <a:solidFill>
            <a:srgbClr val="354651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19051" y="340072"/>
            <a:ext cx="5368291" cy="707886"/>
            <a:chOff x="-19051" y="340072"/>
            <a:chExt cx="5368291" cy="707886"/>
          </a:xfrm>
        </p:grpSpPr>
        <p:grpSp>
          <p:nvGrpSpPr>
            <p:cNvPr id="25" name="组合 24"/>
            <p:cNvGrpSpPr/>
            <p:nvPr/>
          </p:nvGrpSpPr>
          <p:grpSpPr>
            <a:xfrm>
              <a:off x="-19051" y="340072"/>
              <a:ext cx="1957261" cy="675969"/>
              <a:chOff x="285749" y="263872"/>
              <a:chExt cx="1957261" cy="675969"/>
            </a:xfrm>
          </p:grpSpPr>
          <p:grpSp>
            <p:nvGrpSpPr>
              <p:cNvPr id="27" name="组合 26"/>
              <p:cNvGrpSpPr/>
              <p:nvPr/>
            </p:nvGrpSpPr>
            <p:grpSpPr>
              <a:xfrm flipH="1">
                <a:off x="285749" y="263872"/>
                <a:ext cx="1623000" cy="675969"/>
                <a:chOff x="3533690" y="533400"/>
                <a:chExt cx="1637426" cy="675969"/>
              </a:xfrm>
              <a:solidFill>
                <a:srgbClr val="EE1C39"/>
              </a:solidFill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3806724" y="533400"/>
                  <a:ext cx="1364392" cy="6759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3533690" y="533400"/>
                  <a:ext cx="623734" cy="6759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1100010" y="309468"/>
                <a:ext cx="1143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 smtClean="0">
                    <a:solidFill>
                      <a:schemeClr val="bg1"/>
                    </a:solidFill>
                    <a:latin typeface="Roboto" pitchFamily="2" charset="0"/>
                  </a:rPr>
                  <a:t>07</a:t>
                </a:r>
                <a:endParaRPr lang="zh-CN" altLang="en-US" sz="3200" spc="300" dirty="0">
                  <a:solidFill>
                    <a:schemeClr val="bg1"/>
                  </a:solidFill>
                  <a:latin typeface="Roboto" pitchFamily="2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794449" y="340072"/>
              <a:ext cx="35547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+mj-ea"/>
                  <a:ea typeface="+mj-ea"/>
                </a:rPr>
                <a:t>创建表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948" y="1289304"/>
            <a:ext cx="8520009" cy="51261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864" y="2025865"/>
            <a:ext cx="4199093" cy="26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自定义 3">
      <a:majorFont>
        <a:latin typeface="Roboto"/>
        <a:ea typeface="微软雅黑"/>
        <a:cs typeface=""/>
      </a:majorFont>
      <a:minorFont>
        <a:latin typeface="Open Sans"/>
        <a:ea typeface="冬青黑体简体中文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1C3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</TotalTime>
  <Words>493</Words>
  <Application>Microsoft Office PowerPoint</Application>
  <PresentationFormat>宽屏</PresentationFormat>
  <Paragraphs>98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Open Sans</vt:lpstr>
      <vt:lpstr>Open Sans Light</vt:lpstr>
      <vt:lpstr>Roboto</vt:lpstr>
      <vt:lpstr>等线</vt:lpstr>
      <vt:lpstr>冬青黑体简体中文 W3</vt:lpstr>
      <vt:lpstr>华文细黑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贺镕庄</dc:creator>
  <cp:lastModifiedBy>沈沪军</cp:lastModifiedBy>
  <cp:revision>107</cp:revision>
  <dcterms:created xsi:type="dcterms:W3CDTF">2015-12-17T03:48:51Z</dcterms:created>
  <dcterms:modified xsi:type="dcterms:W3CDTF">2016-06-30T11:20:47Z</dcterms:modified>
</cp:coreProperties>
</file>